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5" r:id="rId3"/>
    <p:sldId id="298" r:id="rId4"/>
    <p:sldId id="302" r:id="rId5"/>
    <p:sldId id="303" r:id="rId6"/>
    <p:sldId id="291" r:id="rId7"/>
    <p:sldId id="293" r:id="rId8"/>
    <p:sldId id="277" r:id="rId9"/>
    <p:sldId id="264" r:id="rId10"/>
    <p:sldId id="287" r:id="rId11"/>
    <p:sldId id="268" r:id="rId12"/>
    <p:sldId id="289" r:id="rId13"/>
    <p:sldId id="29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914D9-F117-4666-BC1E-FAC26AB98B77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BADC6-71AD-408E-BA39-50353CA32D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958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Институт истории и права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ФГБОУ ВО «ХГУ им. Н.Ф. Катанова»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Пр. Ленина, 92/1, 3 этаж, ауд. 314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85728"/>
            <a:ext cx="8286808" cy="11430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кафедра Гражданского права и процесса 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20436"/>
            <a:ext cx="4038600" cy="308549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НИР студентов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424936" cy="5688632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г.: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число студентов-участников – 90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чел. </a:t>
            </a:r>
          </a:p>
          <a:p>
            <a:pPr algn="just"/>
            <a:r>
              <a:rPr lang="ru-RU" sz="3800" u="sng" dirty="0" smtClean="0">
                <a:latin typeface="Times New Roman" pitchFamily="18" charset="0"/>
                <a:cs typeface="Times New Roman" pitchFamily="18" charset="0"/>
              </a:rPr>
              <a:t>Международный уровень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– 18 чел., </a:t>
            </a:r>
          </a:p>
          <a:p>
            <a:pPr algn="just"/>
            <a:r>
              <a:rPr lang="ru-RU" sz="3800" u="sng" dirty="0" smtClean="0">
                <a:latin typeface="Times New Roman" pitchFamily="18" charset="0"/>
                <a:cs typeface="Times New Roman" pitchFamily="18" charset="0"/>
              </a:rPr>
              <a:t>Всероссийский уровень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– 88 чел.,</a:t>
            </a: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Региональный уровень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– 17 ч.;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призовых мест; общее число публикаций – 58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статей.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г.: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u="sng" dirty="0" smtClean="0">
                <a:latin typeface="Times New Roman" pitchFamily="18" charset="0"/>
                <a:cs typeface="Times New Roman" pitchFamily="18" charset="0"/>
              </a:rPr>
              <a:t>Всероссийский уровень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человек, </a:t>
            </a: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Региональный уровень – 20 чел.,</a:t>
            </a: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2 индивид. и 2 команд. призовых места</a:t>
            </a:r>
          </a:p>
          <a:p>
            <a:pPr marL="0" indent="0" algn="ctr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кафедре действует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научный кружок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«Правозащитник»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(руководитель - Никиташина Н.А., зав.каф.,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кюн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доц.).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2018 г.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3800" u="sng" dirty="0" smtClean="0">
                <a:latin typeface="Times New Roman" pitchFamily="18" charset="0"/>
                <a:cs typeface="Times New Roman" pitchFamily="18" charset="0"/>
              </a:rPr>
              <a:t>Международный уровень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– 9 чел. (2 призовых места); </a:t>
            </a:r>
          </a:p>
          <a:p>
            <a:pPr algn="just"/>
            <a:r>
              <a:rPr lang="ru-RU" sz="3800" u="sng" dirty="0" smtClean="0">
                <a:latin typeface="Times New Roman" pitchFamily="18" charset="0"/>
                <a:cs typeface="Times New Roman" pitchFamily="18" charset="0"/>
              </a:rPr>
              <a:t>Всероссийский уровень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– 103 чел. (11 призовых мест);</a:t>
            </a: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Региональный уровень – 4 чел. (3 призовых места); </a:t>
            </a: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Межрегиональный уровень – 2 чел. (1 призовое место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ctr"/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2019 г.</a:t>
            </a:r>
          </a:p>
          <a:p>
            <a:pPr algn="just"/>
            <a:r>
              <a:rPr lang="ru-RU" sz="3800" u="sng" dirty="0">
                <a:latin typeface="Times New Roman" pitchFamily="18" charset="0"/>
                <a:cs typeface="Times New Roman" pitchFamily="18" charset="0"/>
              </a:rPr>
              <a:t>Международный уровень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чел.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(3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призовых места); </a:t>
            </a:r>
          </a:p>
          <a:p>
            <a:pPr algn="just"/>
            <a:r>
              <a:rPr lang="ru-RU" sz="3800" u="sng" dirty="0">
                <a:latin typeface="Times New Roman" pitchFamily="18" charset="0"/>
                <a:cs typeface="Times New Roman" pitchFamily="18" charset="0"/>
              </a:rPr>
              <a:t>Всероссийский уровень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чел.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призовых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места);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Региональный уровень –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2 чел.; </a:t>
            </a: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 кафедре действует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Студенческий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научный центр «Патриот-правовед» (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руководитель -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к.ю.н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доцент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А.В.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Минаев)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689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здательская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активность ППС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b="1" dirty="0" smtClean="0"/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2015-2016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издания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опубликовано;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2016-2017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издания запланировано и подготовлено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печати, одно издано в 2017, 1 – в 2018 г.;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2017-2018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издания подготовлено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печати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изданы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2018-2019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2018-2019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издания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подготовлено и опубликовано в 2019 г.;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2019-2020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издания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подготовлено к печати.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500174"/>
            <a:ext cx="807249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700" u="sng" dirty="0" smtClean="0">
                <a:latin typeface="Times New Roman" pitchFamily="18" charset="0"/>
                <a:cs typeface="Times New Roman" pitchFamily="18" charset="0"/>
              </a:rPr>
              <a:t>имиджа вуза через признание деятельности его работников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Внешнее 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признание. Благодарности</a:t>
            </a: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504056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u="sng" dirty="0">
                <a:latin typeface="Times New Roman" pitchFamily="18" charset="0"/>
                <a:cs typeface="Times New Roman" pitchFamily="18" charset="0"/>
              </a:rPr>
              <a:t>Козлова В.Н.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2016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благодарственное письмо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образовательного центра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«Открытое образование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место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Всероссийском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конкурсе педагогических работников (учителей) с международным участием «Я – специалист»; 2 место в I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Международном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параде научных работ «Золотое перо», 2 место во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Всероссийской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викторине «Аттестация педагогов: основные правила и нормы»;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2018 г.: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диплома 1 степени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участие в конкурсах-педагогических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тестирований,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организованных Всероссийским центром проведения и разработки интерактивных мероприятий «Мир педагога» (г. Москва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благодарность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подготовку студентов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Организаторов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Межрегионального конкурса научно-исследовательских работ молодых ученых, студентов и школьников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Фемида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Никиташина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Н.А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2017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благодарственное письмо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администрации ХГУ за организацию и проведение заочного тура I Всероссийского молодежного интеллектуального форума «Катанов – 2017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 диплом участника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творческого педагогического конкурса «Признание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2018 г.: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благодарность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подготовку студентов–призеров конкурса научных работ «Правовое обеспечение инноваций в бизнесе: региональный опыт»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Торгово-промышленной палаты РХ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2019 г.: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благодарность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организацию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Всероссийской научно-практической конференции с международным участием «Национальная политика в сфере профилактики и противодействия экстремизму и терроризму как условие обеспечения единства российской нации и гармонизации межнациональных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этноконфессиональных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отношений»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Министерства национальной и территориальной политики РХ.</a:t>
            </a:r>
          </a:p>
          <a:p>
            <a:pPr algn="just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Минаев А.В.: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2019 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 место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VII-м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Международном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конкурсе научных, методических и творческих работ «СОЦИАЛИЗАЦИЯ, ВОСПИТАНИЕ, ОБРАЗОВАНИЕ ДЕТЕЙ И МОЛОДЁЖИ» за проект Летняя профильная смена научной школы «Патриот-правовед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362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Наташа\Desktop\1428657_76039689-300x3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34430"/>
            <a:ext cx="4536504" cy="401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57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Статус кафедры 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Гражданского права и процесса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Выпускающая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специальности 40.06.01 – Юриспруденция,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профиль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12.00.03 – Гражданское право, предпринимательское право, семейное право, международное частное право;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Обеспечивающая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направлениям: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40.03.01 – Юриспруденция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45.04.01 –  Филология (магистратура Юридическая лингвистика);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40.04.01 – Юриспруденция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маг.программы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Правовая система России, Государственная и муниципальная служба).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83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направления работы кафедры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ГПиП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fontScale="25000" lnSpcReduction="20000"/>
          </a:bodyPr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ru-RU" sz="9800" b="1" dirty="0" smtClean="0"/>
              <a:t>Учебная работа</a:t>
            </a:r>
          </a:p>
          <a:p>
            <a:endParaRPr lang="ru-RU" sz="9800" dirty="0" smtClean="0"/>
          </a:p>
          <a:p>
            <a:endParaRPr lang="ru-RU" sz="9800" dirty="0" smtClean="0"/>
          </a:p>
          <a:p>
            <a:pPr lvl="0"/>
            <a:r>
              <a:rPr lang="ru-RU" sz="9800" b="1" dirty="0" smtClean="0"/>
              <a:t>Научная работа</a:t>
            </a:r>
          </a:p>
          <a:p>
            <a:pPr>
              <a:buNone/>
            </a:pPr>
            <a:endParaRPr lang="ru-RU" sz="9800" dirty="0" smtClean="0"/>
          </a:p>
          <a:p>
            <a:r>
              <a:rPr lang="ru-RU" sz="9800" b="1" dirty="0" smtClean="0"/>
              <a:t>Профориентация</a:t>
            </a:r>
          </a:p>
          <a:p>
            <a:pPr>
              <a:buNone/>
            </a:pPr>
            <a:r>
              <a:rPr lang="ru-RU" sz="9800" b="1" dirty="0" smtClean="0"/>
              <a:t>и развитие </a:t>
            </a:r>
          </a:p>
          <a:p>
            <a:pPr>
              <a:buNone/>
            </a:pPr>
            <a:r>
              <a:rPr lang="ru-RU" sz="9800" b="1" dirty="0" smtClean="0"/>
              <a:t>взаимодействия</a:t>
            </a:r>
          </a:p>
          <a:p>
            <a:pPr>
              <a:buNone/>
            </a:pPr>
            <a:r>
              <a:rPr lang="ru-RU" sz="9800" b="1" dirty="0" smtClean="0"/>
              <a:t>с работодателями</a:t>
            </a:r>
          </a:p>
          <a:p>
            <a:pPr lvl="0">
              <a:buNone/>
            </a:pPr>
            <a:r>
              <a:rPr lang="ru-RU" sz="9800" dirty="0" smtClean="0"/>
              <a:t>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1484784"/>
            <a:ext cx="6048672" cy="10801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tx1"/>
                </a:solidFill>
              </a:rPr>
              <a:t>Учебный процесс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Учебно-методическая и учебно-воспитательная работа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Организационно-методическая работа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708920"/>
            <a:ext cx="5688632" cy="12961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tx1"/>
                </a:solidFill>
              </a:rPr>
              <a:t>Научно-инновационная деятельность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Организационно-методическое обеспечение  научной работы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НИР и НИРС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4149080"/>
            <a:ext cx="6048672" cy="2592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Разработка  курсовых работ и ВКР по заявкам работодателей;</a:t>
            </a:r>
          </a:p>
          <a:p>
            <a:pPr algn="just"/>
            <a:endParaRPr lang="ru-RU" sz="16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Привлечение представителей работодателей в состав ГЭК и приглашение их к участию в мастер-классах, «Неделе специальности», «Ярмарке вакансий», «Дне открытых дверей»;</a:t>
            </a:r>
          </a:p>
          <a:p>
            <a:pPr algn="just"/>
            <a:endParaRPr lang="ru-RU" sz="16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Участие в НПК и семинарах, организованных работодателями.</a:t>
            </a:r>
          </a:p>
          <a:p>
            <a:pPr algn="just"/>
            <a:endParaRPr lang="ru-RU" sz="16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b="1" i="1" u="sng" dirty="0" smtClean="0">
                <a:solidFill>
                  <a:schemeClr val="tx1"/>
                </a:solidFill>
              </a:rPr>
              <a:t>Работа преподавателей в составе аттестационных и конфликтных комиссий в </a:t>
            </a:r>
            <a:r>
              <a:rPr lang="ru-RU" sz="1600" b="1" i="1" u="sng" dirty="0" err="1" smtClean="0">
                <a:solidFill>
                  <a:schemeClr val="tx1"/>
                </a:solidFill>
              </a:rPr>
              <a:t>гос.органах</a:t>
            </a:r>
            <a:r>
              <a:rPr lang="ru-RU" sz="1600" b="1" i="1" u="sng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7429520" y="785794"/>
            <a:ext cx="484632" cy="5715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52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Стратегические задачи кафедры: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учебного процесса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соответствии с требованиями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ФГОС: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ФГОС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соответствует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ФГОС магистратура: соответствует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ФГОС аспирантура: соответствует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08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Кадровый состав кафедры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726859"/>
              </p:ext>
            </p:extLst>
          </p:nvPr>
        </p:nvGraphicFramePr>
        <p:xfrm>
          <a:off x="467544" y="1268757"/>
          <a:ext cx="8208913" cy="4536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9858"/>
                <a:gridCol w="1474361"/>
                <a:gridCol w="1474361"/>
                <a:gridCol w="1471790"/>
                <a:gridCol w="1237641"/>
                <a:gridCol w="970902"/>
              </a:tblGrid>
              <a:tr h="10363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430491">
                <a:tc gridSpan="6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36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467127">
                <a:tc gridSpan="6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36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341512">
                <a:tc gridSpan="6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36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1988840"/>
            <a:ext cx="8208912" cy="381642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Средний возраст работников – </a:t>
            </a:r>
            <a:r>
              <a:rPr lang="ru-RU" b="1" dirty="0" smtClean="0"/>
              <a:t>42,2 </a:t>
            </a:r>
            <a:r>
              <a:rPr lang="ru-RU" b="1" dirty="0" smtClean="0"/>
              <a:t>г.</a:t>
            </a:r>
            <a:r>
              <a:rPr lang="ru-RU" b="1" i="1" dirty="0" smtClean="0"/>
              <a:t>;</a:t>
            </a:r>
            <a:r>
              <a:rPr lang="ru-RU" dirty="0" smtClean="0"/>
              <a:t> </a:t>
            </a:r>
            <a:endParaRPr lang="ru-RU" dirty="0" smtClean="0"/>
          </a:p>
          <a:p>
            <a:pPr algn="ctr"/>
            <a:r>
              <a:rPr lang="ru-RU" dirty="0" smtClean="0"/>
              <a:t>средний стаж – 18 л.; </a:t>
            </a:r>
          </a:p>
          <a:p>
            <a:pPr algn="ctr"/>
            <a:r>
              <a:rPr lang="ru-RU" dirty="0" smtClean="0"/>
              <a:t>остепененных </a:t>
            </a:r>
            <a:r>
              <a:rPr lang="ru-RU" b="1" dirty="0" smtClean="0"/>
              <a:t>– 75 %</a:t>
            </a:r>
            <a:r>
              <a:rPr lang="ru-RU" dirty="0" smtClean="0"/>
              <a:t>; </a:t>
            </a:r>
          </a:p>
          <a:p>
            <a:pPr algn="ctr"/>
            <a:r>
              <a:rPr lang="ru-RU" dirty="0" smtClean="0"/>
              <a:t>повысившие квалификацию – </a:t>
            </a:r>
            <a:r>
              <a:rPr lang="ru-RU" b="1" dirty="0" smtClean="0"/>
              <a:t>100</a:t>
            </a:r>
            <a:r>
              <a:rPr lang="ru-RU" dirty="0" smtClean="0"/>
              <a:t> %,</a:t>
            </a:r>
            <a:endParaRPr lang="ru-RU" b="1" i="1" dirty="0" smtClean="0"/>
          </a:p>
          <a:p>
            <a:pPr algn="ctr"/>
            <a:r>
              <a:rPr lang="ru-RU" b="1" dirty="0" smtClean="0"/>
              <a:t>в т.ч. дюн по специальности </a:t>
            </a:r>
            <a:r>
              <a:rPr lang="ru-RU" b="1" u="sng" dirty="0" smtClean="0"/>
              <a:t>12.00.03</a:t>
            </a:r>
            <a:r>
              <a:rPr lang="ru-RU" b="1" dirty="0" smtClean="0"/>
              <a:t>, возраст – 40 л., кол-во ставок – 0,5, </a:t>
            </a:r>
            <a:r>
              <a:rPr lang="ru-RU" b="1" dirty="0" smtClean="0">
                <a:solidFill>
                  <a:schemeClr val="bg1"/>
                </a:solidFill>
              </a:rPr>
              <a:t>внешний</a:t>
            </a:r>
            <a:r>
              <a:rPr lang="ru-RU" b="1" dirty="0" smtClean="0"/>
              <a:t> совместитель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1699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набора абитуриентов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повышение 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престижа юридического образования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г. 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Олимпиады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 обществознанию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среди выпускников школ 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колледжей,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совместно с каф.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ТИГиП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30 школ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РХ 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Кр.кр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algn="just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Олимпиада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МВД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учащихся общеобразовательных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учреждений «Коррупция моими глазами» (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информац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партнерство, ноябрь) – 1 чел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 школы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РХ);</a:t>
            </a:r>
          </a:p>
          <a:p>
            <a:pPr marL="0" indent="0"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г.: </a:t>
            </a:r>
          </a:p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Всероссийский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МИ Форум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«Катанов 2017»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посвященный 155-детию со дня рождения Н.Ф. Катанова (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орг-ция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4 конкурсов заочного тура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18 школ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2018 г.: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Катановские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чтения» (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секции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для школьников);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Преподавание в полицейских классах (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2 школы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2019 г.:</a:t>
            </a:r>
          </a:p>
          <a:p>
            <a:pPr algn="just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Викторина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«Интеллектуальный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Брейн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-ринг Дни воинской славы» (посвященный Дню Победы в Великой отечественной войне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10 школ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Тематическая встреча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 школьниками 6-11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МБОУ СОШ №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рамках Всемирный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день ребёнка и Всемирный день правовой помощи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детям;</a:t>
            </a:r>
          </a:p>
          <a:p>
            <a:pPr algn="just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Тематическая встреча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со школьниками 10-11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МБОУ СОШ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20 и 25 в рамках Дня юриста и Дня Конституции РФ;</a:t>
            </a:r>
          </a:p>
          <a:p>
            <a:pPr algn="just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онкурс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социальной рекламы «Россия – территория свободная от экстремизма и терроризма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 в рамках Всероссийской НПК (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22 школы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67544" y="227687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0277" y="433986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425536" y="3645024"/>
            <a:ext cx="288032" cy="278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25536" y="566124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20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Качество обучения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ОФО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ФЭПО – высокие.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Всего по кафедре подготовлено 93 студенческих публикации, из них – более 20 в журналах РИНЦ.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ОФО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ФЭПО – высокие.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Всего по кафедре подготовлено 84 студенческих публикации, из них – 45 в журналах РИНЦ.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ОФО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ФЭПО – достаточно высокие.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Всего по кафедре подготовлено 97 студенческих публикаций, из них – 60 в журналах РИНЦ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ОФО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результаты ФЭПО – достаточно высокие.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Всего по кафедре подготовлено 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студенческих публикаций, из них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журналах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РИНЦ,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6 статей 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зарубежная статья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сборнике международной научно-практической конференции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(Казахстан).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65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Расширение сферы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образовательной деятельности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Планируемые ОПОП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участием каф.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ГПиП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качестве обеспечивающей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5283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*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Горное дело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/>
          </a:p>
          <a:p>
            <a:pPr algn="just">
              <a:buNone/>
            </a:pPr>
            <a:r>
              <a:rPr lang="ru-RU" sz="4000" b="1" dirty="0" smtClean="0"/>
              <a:t>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Дополнительное образование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реализуемое с участием каф.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ГПиП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 качестве обеспечивающей</a:t>
            </a:r>
          </a:p>
          <a:p>
            <a:pPr algn="just">
              <a:buNone/>
            </a:pPr>
            <a:endParaRPr lang="ru-RU" sz="4000" dirty="0" smtClean="0"/>
          </a:p>
          <a:p>
            <a:pPr algn="just">
              <a:buNone/>
            </a:pPr>
            <a:r>
              <a:rPr lang="ru-RU" dirty="0" smtClean="0"/>
              <a:t>*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профессиональной переподготовки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базе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ИПКиПК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ХГУ, с участием ППС кафедры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5059" y="2806078"/>
            <a:ext cx="7572428" cy="2411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5301208"/>
            <a:ext cx="7572428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615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504055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Расширение научного взаимодействия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с другими ВУЗами, органами и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организациями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56574"/>
            <a:ext cx="8568952" cy="551278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</a:rPr>
              <a:t>Новосибирский региональный общественный фонд сохранения культуры </a:t>
            </a:r>
            <a:r>
              <a:rPr lang="ru-RU" b="1" i="1" dirty="0">
                <a:latin typeface="Times New Roman" pitchFamily="18" charset="0"/>
              </a:rPr>
              <a:t>хакасов «Ал </a:t>
            </a:r>
            <a:r>
              <a:rPr lang="ru-RU" b="1" i="1" dirty="0" err="1">
                <a:latin typeface="Times New Roman" pitchFamily="18" charset="0"/>
              </a:rPr>
              <a:t>Хоорай</a:t>
            </a:r>
            <a:r>
              <a:rPr lang="ru-RU" b="1" i="1" dirty="0">
                <a:latin typeface="Times New Roman" pitchFamily="18" charset="0"/>
              </a:rPr>
              <a:t>»</a:t>
            </a:r>
            <a:r>
              <a:rPr lang="ru-RU" b="1" i="1" dirty="0" smtClean="0">
                <a:latin typeface="Times New Roman" pitchFamily="18" charset="0"/>
              </a:rPr>
              <a:t> (г. Новосибирск), НГУ </a:t>
            </a:r>
            <a:r>
              <a:rPr lang="ru-RU" sz="2000" b="1" i="1" dirty="0" smtClean="0">
                <a:latin typeface="Times New Roman" pitchFamily="18" charset="0"/>
              </a:rPr>
              <a:t>– в 2014 г. и 2017г. - в рамках участия в </a:t>
            </a:r>
            <a:r>
              <a:rPr lang="ru-RU" sz="2000" b="1" i="1" dirty="0" err="1" smtClean="0">
                <a:latin typeface="Times New Roman" pitchFamily="18" charset="0"/>
              </a:rPr>
              <a:t>рег</a:t>
            </a:r>
            <a:r>
              <a:rPr lang="ru-RU" sz="2000" b="1" i="1" dirty="0" smtClean="0">
                <a:latin typeface="Times New Roman" pitchFamily="18" charset="0"/>
              </a:rPr>
              <a:t>. и межд. НПК;</a:t>
            </a:r>
          </a:p>
          <a:p>
            <a:pPr algn="just"/>
            <a:endParaRPr lang="ru-RU" sz="2000" b="1" i="1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b="1" i="1" dirty="0" err="1" smtClean="0">
                <a:latin typeface="Times New Roman" pitchFamily="18" charset="0"/>
              </a:rPr>
              <a:t>Тывинский</a:t>
            </a:r>
            <a:r>
              <a:rPr lang="ru-RU" b="1" i="1" dirty="0" smtClean="0">
                <a:latin typeface="Times New Roman" pitchFamily="18" charset="0"/>
              </a:rPr>
              <a:t> государственный университет (РТ, г. Кызыл) </a:t>
            </a:r>
            <a:r>
              <a:rPr lang="ru-RU" sz="2200" b="1" i="1" dirty="0" smtClean="0">
                <a:latin typeface="Times New Roman" pitchFamily="18" charset="0"/>
              </a:rPr>
              <a:t>– в 2015 г. – в рамках исполнителей </a:t>
            </a:r>
            <a:r>
              <a:rPr lang="ru-RU" sz="2200" b="1" i="1" dirty="0" err="1" smtClean="0">
                <a:latin typeface="Times New Roman" pitchFamily="18" charset="0"/>
              </a:rPr>
              <a:t>хоз.договора</a:t>
            </a:r>
            <a:r>
              <a:rPr lang="ru-RU" sz="2200" b="1" i="1" dirty="0" smtClean="0">
                <a:latin typeface="Times New Roman" pitchFamily="18" charset="0"/>
              </a:rPr>
              <a:t>, в конце 2016-2017 </a:t>
            </a:r>
            <a:r>
              <a:rPr lang="ru-RU" sz="2200" b="1" i="1" dirty="0" err="1" smtClean="0">
                <a:latin typeface="Times New Roman" pitchFamily="18" charset="0"/>
              </a:rPr>
              <a:t>уч.г</a:t>
            </a:r>
            <a:r>
              <a:rPr lang="ru-RU" sz="2200" b="1" i="1" dirty="0" smtClean="0">
                <a:latin typeface="Times New Roman" pitchFamily="18" charset="0"/>
              </a:rPr>
              <a:t>. в качестве эксперта по тематике 2 </a:t>
            </a:r>
            <a:r>
              <a:rPr lang="ru-RU" sz="2200" b="1" i="1" dirty="0" err="1" smtClean="0">
                <a:latin typeface="Times New Roman" pitchFamily="18" charset="0"/>
              </a:rPr>
              <a:t>хоз.договоров</a:t>
            </a:r>
            <a:r>
              <a:rPr lang="ru-RU" sz="2200" b="1" i="1" dirty="0" smtClean="0">
                <a:latin typeface="Times New Roman" pitchFamily="18" charset="0"/>
              </a:rPr>
              <a:t>;</a:t>
            </a:r>
          </a:p>
          <a:p>
            <a:pPr algn="just">
              <a:lnSpc>
                <a:spcPct val="90000"/>
              </a:lnSpc>
            </a:pPr>
            <a:endParaRPr lang="ru-RU" sz="2200" b="1" i="1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b="1" i="1" dirty="0" err="1" smtClean="0">
                <a:latin typeface="Times New Roman" pitchFamily="18" charset="0"/>
              </a:rPr>
              <a:t>Костанайский</a:t>
            </a:r>
            <a:r>
              <a:rPr lang="ru-RU" b="1" i="1" dirty="0" smtClean="0">
                <a:latin typeface="Times New Roman" pitchFamily="18" charset="0"/>
              </a:rPr>
              <a:t>  государственный университет им. А. </a:t>
            </a:r>
            <a:r>
              <a:rPr lang="ru-RU" b="1" i="1" dirty="0" err="1" smtClean="0">
                <a:latin typeface="Times New Roman" pitchFamily="18" charset="0"/>
              </a:rPr>
              <a:t>Байтурсынова</a:t>
            </a:r>
            <a:r>
              <a:rPr lang="ru-RU" b="1" i="1" dirty="0" smtClean="0">
                <a:latin typeface="Times New Roman" pitchFamily="18" charset="0"/>
              </a:rPr>
              <a:t>  (Казахстан, г. </a:t>
            </a:r>
            <a:r>
              <a:rPr lang="ru-RU" b="1" i="1" dirty="0" err="1" smtClean="0">
                <a:latin typeface="Times New Roman" pitchFamily="18" charset="0"/>
              </a:rPr>
              <a:t>Костанай</a:t>
            </a:r>
            <a:r>
              <a:rPr lang="ru-RU" b="1" i="1" dirty="0" smtClean="0">
                <a:latin typeface="Times New Roman" pitchFamily="18" charset="0"/>
              </a:rPr>
              <a:t>) </a:t>
            </a:r>
            <a:r>
              <a:rPr lang="ru-RU" sz="2200" b="1" i="1" dirty="0" smtClean="0">
                <a:latin typeface="Times New Roman" pitchFamily="18" charset="0"/>
              </a:rPr>
              <a:t>– в рамках </a:t>
            </a:r>
            <a:r>
              <a:rPr lang="ru-RU" sz="2200" b="1" i="1" dirty="0" smtClean="0">
                <a:latin typeface="Times New Roman" pitchFamily="18" charset="0"/>
              </a:rPr>
              <a:t>НПК и </a:t>
            </a:r>
            <a:r>
              <a:rPr lang="ru-RU" sz="2200" b="1" i="1" dirty="0" err="1" smtClean="0">
                <a:latin typeface="Times New Roman" pitchFamily="18" charset="0"/>
              </a:rPr>
              <a:t>вебинаров</a:t>
            </a:r>
            <a:r>
              <a:rPr lang="ru-RU" sz="2200" b="1" i="1" dirty="0" smtClean="0">
                <a:latin typeface="Times New Roman" pitchFamily="18" charset="0"/>
              </a:rPr>
              <a:t>; </a:t>
            </a:r>
            <a:endParaRPr lang="ru-RU" sz="2200" b="1" i="1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ru-RU" sz="2200" b="1" i="1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3400" b="1" i="1" dirty="0" smtClean="0">
                <a:latin typeface="Times New Roman" pitchFamily="18" charset="0"/>
              </a:rPr>
              <a:t>Адвокатская палата РХ </a:t>
            </a:r>
            <a:r>
              <a:rPr lang="ru-RU" sz="2900" b="1" i="1" dirty="0" smtClean="0">
                <a:latin typeface="Times New Roman" pitchFamily="18" charset="0"/>
              </a:rPr>
              <a:t>(г. Абакан) </a:t>
            </a:r>
            <a:r>
              <a:rPr lang="ru-RU" sz="2200" b="1" i="1" dirty="0" smtClean="0">
                <a:latin typeface="Times New Roman" pitchFamily="18" charset="0"/>
              </a:rPr>
              <a:t>-  в 2016 г. в рамках участия в качестве исполнителей </a:t>
            </a:r>
            <a:r>
              <a:rPr lang="ru-RU" sz="2200" b="1" i="1" dirty="0" err="1" smtClean="0">
                <a:latin typeface="Times New Roman" pitchFamily="18" charset="0"/>
              </a:rPr>
              <a:t>хоз.договора</a:t>
            </a:r>
            <a:r>
              <a:rPr lang="ru-RU" sz="2200" b="1" i="1" dirty="0" smtClean="0">
                <a:latin typeface="Times New Roman" pitchFamily="18" charset="0"/>
              </a:rPr>
              <a:t>, в 2017-2018 г. -  в рамках организации мастер-классов;</a:t>
            </a:r>
          </a:p>
          <a:p>
            <a:pPr algn="just">
              <a:lnSpc>
                <a:spcPct val="90000"/>
              </a:lnSpc>
            </a:pPr>
            <a:endParaRPr lang="ru-RU" sz="2200" b="1" i="1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Font typeface="Symbol" pitchFamily="18" charset="2"/>
              <a:buChar char="°"/>
            </a:pPr>
            <a:r>
              <a:rPr lang="ru-RU" b="1" i="1" dirty="0" smtClean="0">
                <a:latin typeface="Times New Roman" pitchFamily="18" charset="0"/>
              </a:rPr>
              <a:t>Московский </a:t>
            </a:r>
            <a:r>
              <a:rPr lang="ru-RU" b="1" i="1" dirty="0">
                <a:latin typeface="Times New Roman" pitchFamily="18" charset="0"/>
              </a:rPr>
              <a:t>государственный юридический университет имени О. Е. </a:t>
            </a:r>
            <a:r>
              <a:rPr lang="ru-RU" b="1" i="1" dirty="0" err="1">
                <a:latin typeface="Times New Roman" pitchFamily="18" charset="0"/>
              </a:rPr>
              <a:t>Кутафина</a:t>
            </a:r>
            <a:r>
              <a:rPr lang="ru-RU" b="1" i="1" dirty="0">
                <a:latin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</a:rPr>
              <a:t>(г. Москва) </a:t>
            </a:r>
            <a:r>
              <a:rPr lang="ru-RU" sz="2200" b="1" i="1" dirty="0" smtClean="0">
                <a:latin typeface="Times New Roman" pitchFamily="18" charset="0"/>
              </a:rPr>
              <a:t>– осуществляется в рамках публикаций в </a:t>
            </a:r>
            <a:r>
              <a:rPr lang="ru-RU" sz="2200" b="1" i="1" dirty="0" err="1" smtClean="0">
                <a:latin typeface="Times New Roman" pitchFamily="18" charset="0"/>
              </a:rPr>
              <a:t>науч.журнале</a:t>
            </a:r>
            <a:r>
              <a:rPr lang="ru-RU" sz="2200" b="1" i="1" dirty="0">
                <a:latin typeface="Times New Roman" pitchFamily="18" charset="0"/>
              </a:rPr>
              <a:t> «</a:t>
            </a:r>
            <a:r>
              <a:rPr lang="ru-RU" sz="2200" b="1" i="1" dirty="0" err="1">
                <a:latin typeface="Times New Roman" pitchFamily="18" charset="0"/>
              </a:rPr>
              <a:t>Lex</a:t>
            </a:r>
            <a:r>
              <a:rPr lang="ru-RU" sz="2200" b="1" i="1" dirty="0">
                <a:latin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</a:rPr>
              <a:t>russica</a:t>
            </a:r>
            <a:r>
              <a:rPr lang="ru-RU" sz="2200" b="1" i="1" dirty="0">
                <a:latin typeface="Times New Roman" pitchFamily="18" charset="0"/>
              </a:rPr>
              <a:t> (Русский закон</a:t>
            </a:r>
            <a:r>
              <a:rPr lang="ru-RU" sz="2200" b="1" i="1" dirty="0" smtClean="0">
                <a:latin typeface="Times New Roman" pitchFamily="18" charset="0"/>
              </a:rPr>
              <a:t>)»,  учрежденном МГЮА</a:t>
            </a:r>
            <a:r>
              <a:rPr lang="ru-RU" b="1" i="1" dirty="0" smtClean="0">
                <a:latin typeface="Times New Roman" pitchFamily="18" charset="0"/>
              </a:rPr>
              <a:t>;</a:t>
            </a:r>
          </a:p>
          <a:p>
            <a:pPr algn="just">
              <a:lnSpc>
                <a:spcPct val="90000"/>
              </a:lnSpc>
              <a:buFont typeface="Symbol" pitchFamily="18" charset="2"/>
              <a:buChar char="°"/>
            </a:pPr>
            <a:endParaRPr lang="ru-RU" b="1" i="1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Font typeface="Symbol" pitchFamily="18" charset="2"/>
              <a:buChar char="°"/>
            </a:pPr>
            <a:r>
              <a:rPr lang="ru-RU" b="1" i="1" dirty="0" smtClean="0">
                <a:latin typeface="Times New Roman" pitchFamily="18" charset="0"/>
              </a:rPr>
              <a:t>Сибирский федеральный университет (г. Красноярск) </a:t>
            </a:r>
            <a:r>
              <a:rPr lang="ru-RU" b="1" i="1" dirty="0" smtClean="0">
                <a:latin typeface="Times New Roman" pitchFamily="18" charset="0"/>
              </a:rPr>
              <a:t>– </a:t>
            </a:r>
            <a:r>
              <a:rPr lang="ru-RU" sz="2200" b="1" i="1" dirty="0" smtClean="0">
                <a:latin typeface="Times New Roman" pitchFamily="18" charset="0"/>
              </a:rPr>
              <a:t>осуществляется в 2018 в рамках методической работы (повышение квалификации), </a:t>
            </a:r>
            <a:r>
              <a:rPr lang="ru-RU" sz="2200" b="1" i="1" dirty="0">
                <a:latin typeface="Times New Roman" pitchFamily="18" charset="0"/>
              </a:rPr>
              <a:t>научное сотрудничество - в рамках НПК </a:t>
            </a:r>
            <a:r>
              <a:rPr lang="ru-RU" sz="2200" b="1" i="1" dirty="0" smtClean="0">
                <a:latin typeface="Times New Roman" pitchFamily="18" charset="0"/>
              </a:rPr>
              <a:t>;</a:t>
            </a:r>
          </a:p>
          <a:p>
            <a:pPr algn="just">
              <a:lnSpc>
                <a:spcPct val="90000"/>
              </a:lnSpc>
              <a:buFont typeface="Symbol" pitchFamily="18" charset="2"/>
              <a:buChar char="°"/>
            </a:pPr>
            <a:endParaRPr lang="ru-RU" sz="2200" b="1" i="1" dirty="0" smtClean="0">
              <a:latin typeface="Times New Roman" pitchFamily="18" charset="0"/>
            </a:endParaRPr>
          </a:p>
          <a:p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Республиканский</a:t>
            </a:r>
            <a:r>
              <a:rPr lang="ru-RU" sz="23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300" b="1" i="1" dirty="0">
                <a:latin typeface="Times New Roman" pitchFamily="18" charset="0"/>
                <a:cs typeface="Times New Roman" pitchFamily="18" charset="0"/>
              </a:rPr>
              <a:t>центр</a:t>
            </a:r>
            <a:r>
              <a:rPr lang="ru-RU" sz="2300" i="1" dirty="0">
                <a:latin typeface="Times New Roman" pitchFamily="18" charset="0"/>
                <a:cs typeface="Times New Roman" pitchFamily="18" charset="0"/>
              </a:rPr>
              <a:t> по работе с одаренными 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детьми </a:t>
            </a: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«Альтаир-Хакасия» 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(г. Абакан).</a:t>
            </a:r>
            <a:endParaRPr lang="ru-RU" sz="23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Symbol" pitchFamily="18" charset="2"/>
              <a:buChar char="°"/>
            </a:pPr>
            <a:endParaRPr lang="ru-RU" sz="2200" b="1" i="1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Font typeface="Symbol" pitchFamily="18" charset="2"/>
              <a:buChar char="°"/>
            </a:pPr>
            <a:endParaRPr lang="ru-RU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012559"/>
            <a:ext cx="7929618" cy="144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1299</Words>
  <Application>Microsoft Office PowerPoint</Application>
  <PresentationFormat>Экран (4:3)</PresentationFormat>
  <Paragraphs>139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Статус кафедры  Гражданского права и процесса</vt:lpstr>
      <vt:lpstr>Основные направления работы кафедры ГПиП</vt:lpstr>
      <vt:lpstr>Стратегические задачи кафедры:  обеспечение учебного процесса  в соответствии с требованиями ФГОС: </vt:lpstr>
      <vt:lpstr>Кадровый состав кафедры</vt:lpstr>
      <vt:lpstr>Обеспечение набора абитуриентов, повышение престижа юридического образования   </vt:lpstr>
      <vt:lpstr>Качество обучения</vt:lpstr>
      <vt:lpstr>    Расширение сферы образовательной деятельности  Планируемые ОПОП с участием каф. ГПиП в качестве обеспечивающей </vt:lpstr>
      <vt:lpstr>    Расширение научного взаимодействия с другими ВУЗами, органами и организациями  </vt:lpstr>
      <vt:lpstr>НИР студентов</vt:lpstr>
      <vt:lpstr>Издательская активность ППС</vt:lpstr>
      <vt:lpstr>  Повышение имиджа вуза через признание деятельности его работников Внешнее  признание. Благодарности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развития кафедры Гражданского права и процесса</dc:title>
  <dc:creator>Наташа</dc:creator>
  <cp:lastModifiedBy>Наташа</cp:lastModifiedBy>
  <cp:revision>107</cp:revision>
  <dcterms:modified xsi:type="dcterms:W3CDTF">2020-06-09T13:39:07Z</dcterms:modified>
</cp:coreProperties>
</file>