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5" r:id="rId6"/>
    <p:sldId id="263" r:id="rId7"/>
    <p:sldId id="264" r:id="rId8"/>
    <p:sldId id="267" r:id="rId9"/>
    <p:sldId id="270" r:id="rId10"/>
    <p:sldId id="271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iipkhsu?w=wall-132765429_1850" TargetMode="External"/><Relationship Id="rId3" Type="http://schemas.openxmlformats.org/officeDocument/2006/relationships/hyperlink" Target="https://vk.com/iipkhsu?w=wall-132765429_1866" TargetMode="External"/><Relationship Id="rId7" Type="http://schemas.openxmlformats.org/officeDocument/2006/relationships/hyperlink" Target="https://vk.com/iipkhsu?w=wall-132765429_1821" TargetMode="External"/><Relationship Id="rId2" Type="http://schemas.openxmlformats.org/officeDocument/2006/relationships/hyperlink" Target="https://vk.com/iipkhsu?w=wall-132765429_181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s://vk.com/iipkhsu?w=wall-132765429_1891" TargetMode="External"/><Relationship Id="rId4" Type="http://schemas.openxmlformats.org/officeDocument/2006/relationships/hyperlink" Target="https://vk.com/iipkhsu?w=wall-132765429_1867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ipkhsu?w=wall-132765429_193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changelsk" pitchFamily="2" charset="0"/>
              </a:rPr>
              <a:t>кафедра </a:t>
            </a:r>
            <a:r>
              <a:rPr lang="ru-RU" dirty="0" smtClean="0">
                <a:latin typeface="Archangelsk" pitchFamily="2" charset="0"/>
              </a:rPr>
              <a:t>Гражданско-правовых и уголовно-правовых дисциплин (</a:t>
            </a:r>
            <a:r>
              <a:rPr lang="ru-RU" dirty="0" err="1" smtClean="0">
                <a:latin typeface="Archangelsk" pitchFamily="2" charset="0"/>
              </a:rPr>
              <a:t>ГПиУПД</a:t>
            </a:r>
            <a:r>
              <a:rPr lang="ru-RU" dirty="0" smtClean="0">
                <a:latin typeface="Archangelsk" pitchFamily="2" charset="0"/>
              </a:rPr>
              <a:t>)</a:t>
            </a:r>
            <a:endParaRPr lang="ru-RU" dirty="0">
              <a:latin typeface="Archangelsk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656784" cy="100811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2021-2022</a:t>
            </a:r>
            <a:r>
              <a:rPr lang="ru-RU" dirty="0" smtClean="0">
                <a:solidFill>
                  <a:schemeClr val="tx1"/>
                </a:solidFill>
                <a:latin typeface="Archangelsk" pitchFamily="2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changelsk" pitchFamily="2" charset="0"/>
              </a:rPr>
              <a:t>уч</a:t>
            </a:r>
            <a:r>
              <a:rPr lang="ru-RU" dirty="0" smtClean="0">
                <a:solidFill>
                  <a:schemeClr val="tx1"/>
                </a:solidFill>
                <a:latin typeface="Archangelsk" pitchFamily="2" charset="0"/>
              </a:rPr>
              <a:t>.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571" r="22858"/>
          <a:stretch>
            <a:fillRect/>
          </a:stretch>
        </p:blipFill>
        <p:spPr bwMode="auto">
          <a:xfrm>
            <a:off x="7308304" y="332656"/>
            <a:ext cx="1584176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13049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Мероприятия воспитательные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деловые игры (Защита прав потребителя),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сторрителлинг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(Адвокатура) </a:t>
            </a:r>
            <a:endParaRPr lang="ru-RU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48" t="1470" r="6034"/>
          <a:stretch>
            <a:fillRect/>
          </a:stretch>
        </p:blipFill>
        <p:spPr bwMode="auto">
          <a:xfrm>
            <a:off x="755576" y="1196752"/>
            <a:ext cx="7632848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6381328"/>
            <a:ext cx="8064896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bg1"/>
                </a:solidFill>
              </a:rPr>
              <a:t>https://vk.com/iipkhsu?w=wall-132765429_1885</a:t>
            </a:r>
            <a:endParaRPr lang="ru-RU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292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Archangelsk" pitchFamily="2" charset="0"/>
              </a:rPr>
              <a:t>Прошли повышение квалификации:</a:t>
            </a:r>
            <a:endParaRPr lang="ru-RU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ПК происходило по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направлениям: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ЭИОС;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Противодействие коррупции;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инклюзивного образования в ВУЗе;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Инновационные технологии обучения в вузе.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повысили свою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ХГУ,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ХГУ: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Козлова В.Н.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 «Правовое регулирование искусственного интеллекта» в объеме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Университете Лобачевского.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6632"/>
            <a:ext cx="38884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03244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448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Archangelsk" pitchFamily="2" charset="0"/>
              </a:rPr>
              <a:t>Структурные изменения:</a:t>
            </a:r>
            <a:endParaRPr lang="ru-RU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ГПиУПД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01.09.2021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на базе 4-х кафедр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ГПиП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МПиСП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 которым 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01.04.2022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присоединилась часть кафедры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Статус кафедры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выпускающая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направлениям: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40.06.01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Юриспруденция (профиль 12.00.03/ 5.1.3),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51.06.01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(профиль 24.00.01/ 5.10.1 ),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40.03.01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Юриспруденция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без профиля и с профилями: Юриспруденция и Правовое обеспечение профессиональной деятельности в юридической деятельности;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обеспечивающая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направлению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40.04.01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Юриспруденция (магистерские программы: Государственная и муниципальная служба, Правотворчество и экспертная деятельность).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Штатный состав кафедры увеличился с 3 до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единиц, количественный состав увеличился с 7 до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человек, включая тех, кто работает по гражданскому договору;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учебной нагрузки по кафедре увеличился с 5 до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9,3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тыс.часов;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1638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 smtClean="0">
                <a:latin typeface="Archangelsk" pitchFamily="2" charset="0"/>
              </a:rPr>
              <a:t>Остепененность</a:t>
            </a:r>
            <a:r>
              <a:rPr lang="ru-RU" b="1" dirty="0" smtClean="0">
                <a:latin typeface="Archangelsk" pitchFamily="2" charset="0"/>
              </a:rPr>
              <a:t> по кафедре </a:t>
            </a:r>
            <a:br>
              <a:rPr lang="ru-RU" b="1" dirty="0" smtClean="0">
                <a:latin typeface="Archangelsk" pitchFamily="2" charset="0"/>
              </a:rPr>
            </a:br>
            <a:r>
              <a:rPr lang="ru-RU" b="1" dirty="0" smtClean="0">
                <a:latin typeface="Archangelsk" pitchFamily="2" charset="0"/>
              </a:rPr>
              <a:t>и доля работодателей</a:t>
            </a:r>
            <a:endParaRPr lang="ru-RU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50131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доктора наук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(1 - юридических и 2 - философских);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кандидатов наук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5 штатных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канд.философ.наук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внешние совместители,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 ГПД;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представителей работодателя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(из таких структур, как УФАС, МВД,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Адвокатские палаты, судебная система РХ), из них 5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ст.преподавателя, 1 ассистент;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остепененных,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% работодателей;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% - молодых специалистов (до 39 лет).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1133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05273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Archangelsk" pitchFamily="2" charset="0"/>
              </a:rPr>
              <a:t>Публикационная активность ППС </a:t>
            </a:r>
            <a:br>
              <a:rPr lang="ru-RU" sz="2800" b="1" dirty="0" smtClean="0">
                <a:latin typeface="Archangelsk" pitchFamily="2" charset="0"/>
              </a:rPr>
            </a:br>
            <a:r>
              <a:rPr lang="ru-RU" sz="2800" b="1" dirty="0" smtClean="0">
                <a:latin typeface="Archangelsk" pitchFamily="2" charset="0"/>
              </a:rPr>
              <a:t>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2021-22 гг.: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37321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Никиташина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Н.А.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9 публикаций и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науч.-популяр.книга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2021 г. (5 - в соавторстве);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ред. 1 сборника НПК; 1 публикация – в 2022 г.; 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Чеботарева И.А.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6 публикаций в 2021 г., 1 – в 2022 г.;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Артеменко Н.Н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8 публикаций в 2021 г., 2 – в 2022 г. (7 - в соавторстве),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без учета 3 маг. публикаций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Николаева Е.А.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14 публикаций в 2021 г., 7 – в 2022 г. (11 - в соавторстве);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Лебедев А.С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3  публикации в 2021 г. (1 - в соавторстве);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Юзефович Ж.Ю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- 3  публикации в 2021 г., 1 – в 2022 г. (4 - в соавторстве);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Козлова В.Н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4 публикации в 2021 г. (1 - в соавторстве), 1 – в 2022 г.; отв. редактор 3 сборников НПК (2 – в 2021 г., 1 – в 2022 г.);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Липина О.О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- 1 публикация в 2021 г., 1 (в печати) – в 2022 г.;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Чистанов М.Н.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4 публикации в 2021 г., 1 – в 2022 г. (4 - в соавторстве).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2021 г.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публикации, 2022 г.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публикаций (из их 33 – в соавторстве), из них ВАК 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РИНЦ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зарубежных 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122413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changelsk" pitchFamily="2" charset="0"/>
              </a:rPr>
              <a:t>Подготовка учебно-методических изданий:</a:t>
            </a:r>
            <a:endParaRPr lang="ru-RU" sz="3200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2"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Чеботарева И.А. – 1;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Артеменко Н.Н., Лебедев А.С. – 1;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Николаева Е.А. – 1;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Чеботарева И.А., Никиташина Н.А.,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Шаляева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Ю.В. – 1.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ИТОГО: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пособия.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96952"/>
            <a:ext cx="770485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changelsk" pitchFamily="2" charset="0"/>
                <a:cs typeface="Times New Roman" pitchFamily="18" charset="0"/>
              </a:rPr>
              <a:t>Участие в </a:t>
            </a:r>
            <a:r>
              <a:rPr lang="ru-RU" sz="3200" b="1" dirty="0" err="1" smtClean="0">
                <a:solidFill>
                  <a:schemeClr val="tx1"/>
                </a:solidFill>
                <a:latin typeface="Archangelsk" pitchFamily="2" charset="0"/>
                <a:cs typeface="Times New Roman" pitchFamily="18" charset="0"/>
              </a:rPr>
              <a:t>хоз.договорах</a:t>
            </a:r>
            <a:r>
              <a:rPr lang="ru-RU" sz="3200" b="1" dirty="0" smtClean="0">
                <a:solidFill>
                  <a:schemeClr val="tx1"/>
                </a:solidFill>
                <a:latin typeface="Archangelsk" pitchFamily="2" charset="0"/>
                <a:cs typeface="Times New Roman" pitchFamily="18" charset="0"/>
              </a:rPr>
              <a:t>:</a:t>
            </a:r>
            <a:endParaRPr lang="ru-RU" sz="3200" b="1" dirty="0">
              <a:solidFill>
                <a:schemeClr val="tx1"/>
              </a:solidFill>
              <a:latin typeface="Archangelsk" pitchFamily="2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645024"/>
            <a:ext cx="8280920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 г. осуществлялась научная работа в рамках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хоз.договоров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с Министерством сельского хозяйства и продовольствия РХ (№ 4874 от 21.10.2021), тема «Научно-методическое обеспечение садоводов и огородников Республики Хакасия», руководитель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Кадычегов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А.Н. (СХИ), исполнитель 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Никиташина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Н.А.;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с Министерством национальной и территориальной политики РХ (№ 65 от 10.09.2021), руководитель Медведева Т.Н. (ИИП, каф. ГПД), исполнители 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Никиташина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Н.А., Козлова В.Н.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62034" y="10548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237312"/>
            <a:ext cx="8496944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http://khsu.ru/news21/v_xgu_obsudyat_voprosyi_profilaktiki_i_protivodejstviya_ekstremizmu_i_terrorizmu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1685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changelsk" pitchFamily="2" charset="0"/>
              </a:rPr>
              <a:t>Участие в грантах:</a:t>
            </a:r>
            <a:endParaRPr lang="ru-RU" b="1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Никиташина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Н.А. – 2 заявки,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Чеботарева И.А. – 1 заявка,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Шаляева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Ю.В. – 1 заявка,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М.Н., Никитин А.Н. – 1 заявка,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грант (исполнители).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05064"/>
            <a:ext cx="799288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changelsk" pitchFamily="2" charset="0"/>
              </a:rPr>
              <a:t>Подготовка отзывов на авторефераты кандидатских диссертаций:</a:t>
            </a:r>
            <a:endParaRPr lang="ru-RU" sz="2800" b="1" dirty="0">
              <a:solidFill>
                <a:schemeClr val="tx1"/>
              </a:solidFill>
              <a:latin typeface="Archangels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157192"/>
            <a:ext cx="813690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Никиташина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 –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08720"/>
            <a:ext cx="1657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219700"/>
            <a:ext cx="199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changelsk" pitchFamily="2" charset="0"/>
              </a:rPr>
              <a:t>Подготовка правовых заключений (ПЗ) эксперта и </a:t>
            </a:r>
            <a:r>
              <a:rPr lang="ru-RU" sz="3600" b="1" u="sng" dirty="0" smtClean="0">
                <a:latin typeface="Archangelsk" pitchFamily="2" charset="0"/>
              </a:rPr>
              <a:t>протокола допроса в качестве специалиста</a:t>
            </a:r>
            <a:endParaRPr lang="ru-RU" sz="3600" b="1" u="sng" dirty="0">
              <a:latin typeface="Archangelsk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Следственного отдела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Аскизскому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району СУ СК по РХ (земельное право);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межрайонного следственного отдела (земельное и горное право).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(ПЗ в 2021 г. не было, в 2020 г. было 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172075"/>
            <a:ext cx="1257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213993" cy="72008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5050" y="188640"/>
            <a:ext cx="5111750" cy="6408712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https://vk.com/iipkhsu?w=wall-132765429_1818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3069977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Беседы, встречи с работодателем, мастер-классы с:</a:t>
            </a: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Абаканской палатой РХ,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Торгово-промышленной палатой,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Управлением федеральной антимонопольной службы в РХ,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МВД РХ,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Прокуратурой РХ,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Администрацией г. Абакана,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Управлением  Минюста РФ,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Министерством юстиции и региональной безопасности РХ,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Министерство национальной и территориальной политики РХ,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Главное следственное управление Следственного комитета РФ по Красноярскому краю и РХ.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https://vk.com/iipkhsu?w=wall-132765429_1866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https://vk.com/iipkhsu?w=wall-132765429_1867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https://vk.com/iipkhsu?w=wall-132765429_1891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548680"/>
            <a:ext cx="47369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10800000" flipV="1">
            <a:off x="3779912" y="3218211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https://vk.com/iipkhsu?w=wall-132765429_1821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https://vk.com/iipkhsu?w=wall-132765429_1850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3933056"/>
            <a:ext cx="501967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Мероприятия воспитательные: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Шаляевские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игры» по Римскому праву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35292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11560" y="6381328"/>
            <a:ext cx="7920880" cy="476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https://vk.com/iipkhsu?w=wall-132765429_1935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938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кафедра Гражданско-правовых и уголовно-правовых дисциплин (ГПиУПД)</vt:lpstr>
      <vt:lpstr>Структурные изменения:</vt:lpstr>
      <vt:lpstr>Остепененность по кафедре  и доля работодателей</vt:lpstr>
      <vt:lpstr>Публикационная активность ППС   в 2021-22 гг.:</vt:lpstr>
      <vt:lpstr>Подготовка учебно-методических изданий:</vt:lpstr>
      <vt:lpstr>Участие в грантах:</vt:lpstr>
      <vt:lpstr>Подготовка правовых заключений (ПЗ) эксперта и протокола допроса в качестве специалиста</vt:lpstr>
      <vt:lpstr>Мероприятия профориентационные:</vt:lpstr>
      <vt:lpstr>Мероприятия воспитательные: «Шаляевские игры» по Римскому праву </vt:lpstr>
      <vt:lpstr>Мероприятия воспитательные: деловые игры (Защита прав потребителя), сторрителлинг (Адвокатура) </vt:lpstr>
      <vt:lpstr>Прошли повышение квалификации: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кафедры ГПиУПД за 2021-2022 уч.г.</dc:title>
  <dc:creator>123</dc:creator>
  <cp:lastModifiedBy>123</cp:lastModifiedBy>
  <cp:revision>113</cp:revision>
  <dcterms:created xsi:type="dcterms:W3CDTF">2022-06-26T13:51:33Z</dcterms:created>
  <dcterms:modified xsi:type="dcterms:W3CDTF">2022-07-22T14:57:14Z</dcterms:modified>
</cp:coreProperties>
</file>