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719D5-C08D-4181-97C7-FB143F55F634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410B8-B1E3-4D2C-B5A2-F31599255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Источники: </a:t>
            </a:r>
            <a:r>
              <a:rPr lang="en-US" dirty="0" smtClean="0"/>
              <a:t>https://izak.ru/institute/nezabyvaemye-imena/23175/</a:t>
            </a:r>
            <a:r>
              <a:rPr lang="ru-RU" dirty="0" smtClean="0"/>
              <a:t> ; </a:t>
            </a:r>
            <a:r>
              <a:rPr lang="en-US" dirty="0" smtClean="0"/>
              <a:t>https://bioslovhist.spbu.ru/person/3204-flejsic-ekaterina-abramonva.html</a:t>
            </a:r>
            <a:r>
              <a:rPr lang="ru-RU" dirty="0" smtClean="0"/>
              <a:t> ; </a:t>
            </a:r>
            <a:r>
              <a:rPr lang="en-US" dirty="0" smtClean="0"/>
              <a:t>https://legal.report/delo-poluchivshej-yuridicheskoe-obrazovanie-zhencshiny/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410B8-B1E3-4D2C-B5A2-F315992558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Источники: </a:t>
            </a:r>
            <a:r>
              <a:rPr lang="en-US" dirty="0" smtClean="0"/>
              <a:t>https://aboutan.ru/politiki/dina-kaminskaya.html</a:t>
            </a:r>
            <a:r>
              <a:rPr lang="ru-RU" dirty="0" smtClean="0"/>
              <a:t> ; </a:t>
            </a:r>
            <a:r>
              <a:rPr lang="en-US" dirty="0" smtClean="0"/>
              <a:t>https://russianemigrant.ru/book-author/kaminskaya-dina-isaakovna</a:t>
            </a:r>
            <a:r>
              <a:rPr lang="ru-RU" dirty="0" smtClean="0"/>
              <a:t> ; </a:t>
            </a:r>
            <a:r>
              <a:rPr lang="en-US" dirty="0" smtClean="0"/>
              <a:t>http://advokat-dzalaev.ru/index.php?option=com_content&amp;view=article&amp;id=187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410B8-B1E3-4D2C-B5A2-F315992558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Источники: </a:t>
            </a:r>
            <a:r>
              <a:rPr lang="en-US" dirty="0" smtClean="0"/>
              <a:t>https://www.mke.su/doc/KALLISTRATOVA.html</a:t>
            </a:r>
            <a:r>
              <a:rPr lang="ru-RU" dirty="0" smtClean="0"/>
              <a:t> ; </a:t>
            </a:r>
            <a:r>
              <a:rPr lang="en-US" dirty="0" smtClean="0"/>
              <a:t>https://al-dedov.narod.ru/information/kallistratova.htm</a:t>
            </a:r>
            <a:r>
              <a:rPr lang="ru-RU" dirty="0" smtClean="0"/>
              <a:t> ; </a:t>
            </a:r>
            <a:r>
              <a:rPr lang="en-US" dirty="0" smtClean="0"/>
              <a:t>https://wiselawyer.ru/poleznoe/17011-zashhitnica-dissidentov-sofya-vasilevna-kallistratova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410B8-B1E3-4D2C-B5A2-F3159925582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Источники: </a:t>
            </a:r>
            <a:r>
              <a:rPr lang="en-US" dirty="0" smtClean="0"/>
              <a:t>https://kirov.bezformata.com/listnews/zhenshina-advokat-bila-vyatskoj/12078181/</a:t>
            </a:r>
            <a:r>
              <a:rPr lang="ru-RU" dirty="0" smtClean="0"/>
              <a:t> ; </a:t>
            </a:r>
            <a:r>
              <a:rPr lang="en-US" dirty="0" smtClean="0"/>
              <a:t>https://vk.com/wall-146814820_880</a:t>
            </a:r>
            <a:r>
              <a:rPr lang="ru-RU" dirty="0" smtClean="0"/>
              <a:t> ; </a:t>
            </a:r>
            <a:r>
              <a:rPr lang="en-US" dirty="0" smtClean="0"/>
              <a:t>https://elibrary.ru/download/elibrary_9228666_50443093.pdf</a:t>
            </a:r>
            <a:r>
              <a:rPr lang="ru-RU" dirty="0" smtClean="0"/>
              <a:t> ; </a:t>
            </a:r>
            <a:r>
              <a:rPr lang="en-US" dirty="0" smtClean="0"/>
              <a:t>https://bnkirov.ru/news/kupecheskaya-vyatka/pervye_iz_drevneyshikh/</a:t>
            </a:r>
            <a:r>
              <a:rPr lang="ru-RU" dirty="0" smtClean="0"/>
              <a:t> ; </a:t>
            </a:r>
            <a:r>
              <a:rPr lang="en-US" dirty="0" smtClean="0"/>
              <a:t>https://rop.ru/d/3000/d/367---063169.pdf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410B8-B1E3-4D2C-B5A2-F315992558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Источники: </a:t>
            </a:r>
            <a:r>
              <a:rPr lang="en-US" dirty="0" smtClean="0"/>
              <a:t>https://elib.tomsk.ru/elib/data/2013/2013-0023/2013-0023.pdf</a:t>
            </a:r>
            <a:r>
              <a:rPr lang="ru-RU" dirty="0" smtClean="0"/>
              <a:t> ; </a:t>
            </a:r>
            <a:r>
              <a:rPr lang="en-US" dirty="0" smtClean="0"/>
              <a:t>https://elib.tomsk.ru/elib/data/2014/2014-0507/2014-0507.pdf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410B8-B1E3-4D2C-B5A2-F3159925582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Источники: </a:t>
            </a:r>
            <a:r>
              <a:rPr lang="en-US" dirty="0" smtClean="0"/>
              <a:t>https://obzor.city/article/662639---petr-arshaulov---tomskij-sherlok-holms-geroj-ljubovnik-literator-i-spasitel-utopajushchih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410B8-B1E3-4D2C-B5A2-F3159925582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Источники: </a:t>
            </a:r>
            <a:r>
              <a:rPr lang="en-US" dirty="0" smtClean="0"/>
              <a:t>https://ilex.by/news/oni-byli-pervymi-zhenshhiny-yuristy-kak-vyzov-obshhestvu/</a:t>
            </a:r>
            <a:r>
              <a:rPr lang="ru-RU" dirty="0" smtClean="0"/>
              <a:t> ; </a:t>
            </a:r>
            <a:r>
              <a:rPr lang="en-US" dirty="0" smtClean="0"/>
              <a:t>https://ui.tsu.ru/wp-content/uploads/2023/04/%D0%9C%D0%B0%D1%80%D1%82-2023.pdf</a:t>
            </a:r>
            <a:r>
              <a:rPr lang="ru-RU" dirty="0" smtClean="0"/>
              <a:t> ; </a:t>
            </a:r>
            <a:r>
              <a:rPr lang="en-US" dirty="0" smtClean="0"/>
              <a:t>https://www.vsp.ru/2014/03/04/po-rodam-ne-sklonyaetsya/</a:t>
            </a:r>
            <a:r>
              <a:rPr lang="ru-RU" dirty="0" smtClean="0"/>
              <a:t> ; </a:t>
            </a:r>
            <a:r>
              <a:rPr lang="en-US" dirty="0" smtClean="0"/>
              <a:t>https://www.vsp.ru/2014/03/04/po-rodam-ne-sklonyaetsya/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410B8-B1E3-4D2C-B5A2-F315992558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dvokat-dzalaev.ru/index.php?option=com_content&amp;view=article&amp;id=187" TargetMode="External"/><Relationship Id="rId2" Type="http://schemas.openxmlformats.org/officeDocument/2006/relationships/hyperlink" Target="https://legal.report/delo-poluchivshej-yuridicheskoe-obrazovanie-zhencshin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zor.city/article/662639---petr-arshaulov---tomskij-sherlok-holms-geroj-ljubovnik-literator-i-spasitel-utopajushchih" TargetMode="External"/><Relationship Id="rId5" Type="http://schemas.openxmlformats.org/officeDocument/2006/relationships/hyperlink" Target="https://rop.ru/d/3000/d/367---063169.pdf" TargetMode="External"/><Relationship Id="rId4" Type="http://schemas.openxmlformats.org/officeDocument/2006/relationships/hyperlink" Target="https://wiselawyer.ru/poleznoe/17011-zashhitnica-dissidentov-sofya-vasilevna-kallistratov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58417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Знаменитые женщины-юристы России: кто они?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7488832" cy="20162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Биографии: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Флейшиц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Екатерины Абрамовны,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Каминской Дины Исааковны,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Каллистратовой Софьи Васильевны,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Козьминой Елизаветы Федосеевны 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Аршауловой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Марии Петровны,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Кичеевой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Валентины Леонтьевны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37312"/>
            <a:ext cx="8064896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Подготовлено  </a:t>
            </a:r>
            <a:r>
              <a:rPr lang="ru-RU" dirty="0" err="1" smtClean="0">
                <a:solidFill>
                  <a:schemeClr val="tx1"/>
                </a:solidFill>
              </a:rPr>
              <a:t>Никиташиной</a:t>
            </a:r>
            <a:r>
              <a:rPr lang="ru-RU" dirty="0" smtClean="0">
                <a:solidFill>
                  <a:schemeClr val="tx1"/>
                </a:solidFill>
              </a:rPr>
              <a:t> Н.А. (кафедра </a:t>
            </a:r>
            <a:r>
              <a:rPr lang="ru-RU" dirty="0" err="1" smtClean="0">
                <a:solidFill>
                  <a:schemeClr val="tx1"/>
                </a:solidFill>
              </a:rPr>
              <a:t>ГПиУПД</a:t>
            </a:r>
            <a:r>
              <a:rPr lang="ru-RU" dirty="0" smtClean="0">
                <a:solidFill>
                  <a:schemeClr val="tx1"/>
                </a:solidFill>
              </a:rPr>
              <a:t> ИИП)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20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3021" r="8808" b="17897"/>
          <a:stretch>
            <a:fillRect/>
          </a:stretch>
        </p:blipFill>
        <p:spPr bwMode="auto">
          <a:xfrm>
            <a:off x="3707904" y="908720"/>
            <a:ext cx="108012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80728"/>
            <a:ext cx="10801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s://ilex.by/wp-content/uploads/2020/03/Kozmin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980728"/>
            <a:ext cx="1224136" cy="1766704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980728"/>
            <a:ext cx="997155" cy="169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980728"/>
            <a:ext cx="11521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980728"/>
            <a:ext cx="9361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122912" cy="4320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Личная жизнь Марии Петровны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764704"/>
            <a:ext cx="5832648" cy="59046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Скорее всего с мужем своим Мария Петровна познакомилась в 1890 г. Ему было 40 лет, ей – 31. Но до самой смерти мужа в 1912 г. она сохраняла свою девичью фамилию, а вот после его смерти стала подписываться Долгоруковой, т.е. они не были венчаны. Для обеих семей это не было чем-то из ряда вон: старший брат М.П. жил с замужней женщиной А.Я. Боровиковой (муж не давал ей развода), от их связи родилось 3 детей, пришлось оформлять на них усыновление и опеку. Отец В.А. вообще был лишен дворянского звания как двоеженец, но император сохранил титул его детям (правда, они должны были носить фамилию матери – Якимовы, однако везде записывались фамилией отца).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Союз М.П.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Аршауловой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В.А. Долгорукова был союзом понимающих и ценящих друг друга интеллигентных людей. Основной мотив стихотворений Долгорукова, посвященных жене, – благодарность. «Она» воодушевила «его», подняла из бездны отчаяния, из нравственной тьмы, и «он» поверил в себя, воскрес для новой жизни. Известно, что М.П. активно помогала ему во всех его многочисленных общественных начинаниях. После его смерти она издала том его стихотворений.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Единственным их ребенком, долгожданным, поздним (В.А. – 51 год, М.П. – 42) был их сын Федор. По воспоминаниям разных лиц Федор был человеком слабым, ленивым, распущенным и пьяным, но высокого о себе мнения. Занимал должность начальника Разведывательного отделения отдела Угрозыска [на ж/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Подписывался как Долгорукий. В 1930 г. арестован, получил 10 лет лагерей, досрочно освобожден в 1932 г., в 1933 г. снова арестован, уличен в несуществующем заговоре, сломлен. Умер или погиб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ГУЛАГе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 время Великой Отечественной войны. Реабилитирован посмертно в 1959 г.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смерти М.П. не установлен. В 1920 г. она была еще жива, ей был 61 год, согласно формулярного списка её сына.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28083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56176" y="3212976"/>
            <a:ext cx="2808312" cy="3456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«Ты подала мне руку без боязни,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ожил я – в невзгодах дни влача, – Освобожденный пред началом казни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Из-под секиры грозной палача»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38936" cy="491654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Кичеева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Валентина Леонтьевна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5688632" cy="594928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Енисейске, позже в Иркутске в роли защитника и представителя не только в гражданских, но и в уголовных делах около 8 лет выступала жена столоначальника общего губернского управления, домашняя учительница Валентина Леонтьевна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Кичеева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Муж с самого начала поддерживал Валентину Леонтьевну и даже рекомендовал своим знакомым. Валентина Леонтьевна пользовалась тем, что все ограничения относительно женщин-поверенных касаются института профессиональных поверенных, которого в Сибири нет, а, значит, нет и ограничений.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Работники суда отзывались о ней как о достаточно толковом и умном поверенном. К моменту переезда в Иркутск Валентина Леонтьевна значительно преуспевала в делах, о ней говорили: «Натурально знает все входы и выходы». Что говорит о её гибком уме и таланте в области юриспруденции.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её путь не был только радостен и гладок. Суд в Иркутске запретил ей участвовать в делах по доверенности, на что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Кичеева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протестовала в Иркутский губернский совет. Ей было отказано, и она обратилась в Правительствующий Сенат. Санкт-петербургский журнал «Северный вестник» по этому поводу отметил: «…бывали монархини, со славой правившие государствами, а тут вдруг уверяют, что женщина не может быть поверенной на суде».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084168" y="3284984"/>
            <a:ext cx="2880320" cy="3240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историю российской адвокатуры вошла как сильная и уверенная женщина, отстаивающая свои интересы. Так же автор путевых заметок. «В страну золота и печали. (Путевые наброски)». 1890.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электронные ресурсы: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https://izak.ru/institute/nezabyvaemye-imena/23175/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https://bioslovhist.spbu.ru/person/3204-flejsic-ekaterina-abramonva.html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https://legal.report/delo-poluchivshej-yuridicheskoe-obrazovanie-zhencshiny/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https://aboutan.ru/politiki/dina-kaminskaya.html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https://russianemigrant.ru/book-author/kaminskaya-dina-isaakovna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http://advokat-dzalaev.ru/index.php?option=com_content&amp;view=article&amp;id=187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https://www.mke.su/doc/KALLISTRATOVA.html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https://al-dedov.narod.ru/information/kallistratova.htm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https://wiselawyer.ru/poleznoe/17011-zashhitnica-dissidentov-sofya-vasilevna-kallistratova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https://kirov.bezformata.com/listnews/zhenshina-advokat-bila-vyatskoj/12078181/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https://vk.com/wall-146814820_880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https://elibrary.ru/download/elibrary_9228666_50443093.pdf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https://bnkirov.ru/news/kupecheskaya-vyatka/pervye_iz_drevneyshikh/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https://rop.ru/d/3000/d/367---063169.pdf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https://elib.tomsk.ru/elib/data/2013/2013-0023/2013-0023.pdf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https://elib.tomsk.ru/elib/data/2014/2014-0507/2014-0507.pdf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https://obzor.city/article/662639---petr-arshaulov---tomskij-sherlok-holms-geroj-ljubovnik-literator-i-spasitel-utopajushchih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https://ilex.by/news/oni-byli-pervymi-zhenshhiny-yuristy-kak-vyzov-obshhestvu/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https://ui.tsu.ru/wp-content/uploads/2023/04/%D0%9C%D0%B0%D1%80%D1%82-2023.pdf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https://www.vsp.ru/2014/03/04/po-rodam-ne-sklonyaetsya/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https://www.vsp.ru/2014/03/04/po-rodam-ne-sklonyaetsya/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92697"/>
            <a:ext cx="8892480" cy="590495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настоящее время 34 510 адвокатов – женщины (42%). Президентом Федеральной палаты адвокатов РФ и президентами адвокатских палат 27 субъектов РФ также являются женщины.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Сейчас при выборе профессии не возникает вопроса, могут ли женщину не принять в адвокатуру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гендерному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принципу. Но как обстояли дела 100 лет назад? Как звали 1-ую женщину-адвоката и сложен ли был этот путь?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разных источниках опубликованы противоречивые данные: первые упоминания о женщине-адвокате в России колеблются с разницей в 34 года. С одной стороны, имя первой женщины-адвоката связывают с Е.Ф. Козьминой, которая в феврале 1875 г. стала частным поверенным (не нужно ВО); с другой – с именем Е.А.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Флейшиц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зачисленной в 1909 г. в качестве помощника присяжного поверенного (нужно ВО, которого в России для женщин тогда еще не было). Впрочем, и с частными поверенными дело обстояло не так просто, в 1875 г. Сенат подписал Циркуляр, которым предписывал судам прекратить выдачу женщинам свидетельств частных поверенных. Но и позже определение Сената от 13.11.1909 признало за женщинами право выступать в судах в защиту чужих прав только по гражданским делам.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Только с 01.06.1917 с изданием Постановления Временного правительства «О допущении женщин к ведению чужих дел в судебных установлениях» женщины смогли вступать в число присяжных поверенных и присяжных стряпчих, практиковавших в коммерческих судах, получать свидетельства частных поверенных и заниматься судебной практикой под руководством присяжных поверенных в качестве их помощников.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и сейчас нелегкий путь. Так, анализ, проведенный Гарвардским университетом, показал, что среди его выпускников-юристов женщины, сделавшие карьеру, получают меньше, заключают браки реже, а работают больше, чем их коллеги-мужчины. Так, практически 30 % опрошенных женщин никогда не были замужем.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8496944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548295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ФЛЕЙШИЦ Екатерина Абрамовна: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путь юриста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836712"/>
            <a:ext cx="5904656" cy="60212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Дочь адвоката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окончила Мариинскую женскую гимназию с золотой медалью, затем юридический факультет Парижского университета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Сорбона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В 1909 г. сдала экстерном экзамены за курс юридического факультета Петербургского университета, чтобы подтвердить свое образование, и получила диплом I степени.  Ученая степень кандидата юридических наук была присвоена Е.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Флейшиц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1937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без защиты диссертации, а докторскую диссертацию она защитила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1939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1909 г. – помощник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адвоката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(присяжного поверенного) в Санкт-Петербургской судебной палате, но через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мес.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карьеры  исключена из числа присяжных поверенных.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1921-1929 гг. – юрисконсульт Северо-Западного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промбюро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ВСНХ, Ленинградской конторы Госбанка и Ленинградского коммунального банка.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педагогической карьере (г. Москва, г. Ленинград) прошла путь от простого преподавателя 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декана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юридического факультета. Находилась в осажденном Ленинграде и была награждена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медалью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 оборону Ленинграда».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Сфера научных интересов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отечественное и зарубежное гражданское право, теория права.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Участвовала в подготовке Основ гражданского законодательства Союза ССР и союзных республик 1961 г., Гражданского кодекса РСФСР 1964 г.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более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 по цивилистике.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«Заслуженный деятель науки РСФСР».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Награды: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орден «Знак Почёта» (1967), медали «За оборону Ленинграда», «За доблестный труд в Великой Отечественной войне 1941–1946 гг.», «В память 800-летия Москвы».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«борьбы с космополитизмом» вынуждена была уйти с педагогической и научной работы.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8410" y="0"/>
            <a:ext cx="285559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335688" y="4509120"/>
            <a:ext cx="2628800" cy="21602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 женщина-юрист, 1 женщина-адвокат, 1 женщина-доктор юридических наук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1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женщина-дюн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выбрала эту профессию?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79715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«...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Мое желание учиться юридическим наукам возникло... из источников, не лишенных детского курьеза. Мой отец был адвокатом, и маленькими детьми мы с сестрой знали, что «папа борется за правду». Мы знали, что бывают несправедливые и жестокие судебные приговоры, горевали искренне, когда отец был печален и озабочен таким приговором, и радовались, когда «папа победил». Я обожала отца и хотела «толком понимать», как папа делает свое справедливое и трудное дело. </a:t>
            </a:r>
          </a:p>
          <a:p>
            <a:pPr algn="just">
              <a:buNone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Поэтому уже в шестом-седьмом классе гимназии я твердо решила стать юристом. Отцу это казалось немножко смешным, но не вовсе бессмысленным. Он твердо верил в силу права, за обожание платил мне ласковым вниманием к моим детским мечтам». 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(</a:t>
            </a:r>
            <a:r>
              <a:rPr lang="ru-RU" b="1" i="1" dirty="0" smtClean="0"/>
              <a:t>Екатерина Абрамовна </a:t>
            </a:r>
            <a:r>
              <a:rPr lang="ru-RU" b="1" i="1" dirty="0" err="1" smtClean="0"/>
              <a:t>Флейшиц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376255" cy="187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5616624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ФЛЕЙШИЦ Екатерина Абрамовна: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путь женщины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5544616" cy="602128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1909 г. Екатерина Абрамовна была допущена к защите по уголовному делу о краже биллиардных шаров из ресторана, однако была отстранена от ведения дела определением Сената, указавшим, что женщина не может представлять подзащитного, если не состоит с ним в близких отношениях, и если это не гражданское дело.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Флейшиц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приходилось на практике сталкиваться и с другими примерами неполноправного положения женщин по законодательству Российской империи. Будучи молодой замужней женщиной, она поехала с подругой из Петербурга на непродолжительное время на юг отдохнуть. Однако её отправили обратно в Петербург с полицией, поскольку у неё не было документов, официально подтверждающих согласие мужа на временную смену его женой местожительства.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дважды замужем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(первый муж-адвокат расстрелян ВЧК в Крыму в 1920 году, второй погиб во время Ленинградской блокады),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имела сына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Юрия.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Когда отец сошел с ума, на семейном совете было принято решение эмигрировать во Францию, успели уехать сестра и мать с  сыном Юрием. Он стал талантливым юристом, участвовал в Сопротивлении, работал в ООН первых послевоенных лет, но Екатерина Абрамовна так никогда больше его не увидела, не смотря на все свои заслуги и прошения.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8098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940152" y="3861048"/>
            <a:ext cx="3024336" cy="28083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Её докторскую диссертацию сразу же после защиты запретили — ей был присвоен гриф «Для служебного пользования» и все печатные версии были уничтожены. </a:t>
            </a:r>
          </a:p>
          <a:p>
            <a:pPr algn="just"/>
            <a:r>
              <a:rPr lang="ru-RU" dirty="0" smtClean="0"/>
              <a:t>Впервые работа была опубликована в полном виде в 2015 г.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554960" cy="10081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 Исааковна Каминская: жизнь и судьба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20688"/>
            <a:ext cx="6192688" cy="62373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Отец и старшая сестра Дины были юристами, что повлияло на ее выбор профессии.  В 1941 г. окончила Московский юридический институт. Как и большинство однокурсников, хотела быть следователем или прокурором. Романтический ореол следователя потускнел для Каминской после студенческой практики в Ленинградском районе Москвы. Тогда Каминская и решила стать защитницей, а не обвинителем.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членом Московской городской коллегии адвокатов. В начале юридической карьеры Дина равнялась на двух московских адвокатов. Леонида Захаровича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получил прозвище Английский Лорд, и Николая Николаевича Миловидова, который  тоже имел прозвище – Шаман.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Получила широкую известность в 1960-е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как адвокат в судебных процессах над советскими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диссидентами, плату за свои услуги не брала принципиально.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1970 г. президиумом Московской коллегии адвокатов против Каминской было возбуждено дисциплинарное дело, которое рассматривалось ровно год. В 1971 г., на 31-ом году адвокатской деятельности, Каминская получила первое взыскание и с этого же дня была лишена допуска к ведению политических дел, но продолжала консультировать по ним, что послужило основанием для проверок КГБ.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1973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сын Дмитрий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женой эмигрировал в США, в 1977 г. туда эмигрировала и Дина Исааковна с мужем (Константин Михайлович Симис).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Будучи в эмиграции, Д.И. Каминская продолжала правозащитную деятельность - была членом Московской Хельсинкской группы и ведущей радиопередач, например, «Закон и общество».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1984 г. были опубликованы ее мемуары «Записки адвоката».  По мотивам мемуаров в 2018 г. режиссер Владимир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снял сериал «Заступники».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 Исааковна скончалась в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Фолс-Черч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штат Виргиния, США. В том же году умер ее муж, тоже правовед и правозащитник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Сын Дмитрий в 2018 г. после встречи с В. Путиным уже Западом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обвинен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«организации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вмешательства России в американские президентские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выборы» 2016 г.  Поэтому с 2018 г. работает в России.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9"/>
            <a:ext cx="24482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516216" y="4077072"/>
            <a:ext cx="2448272" cy="2592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(13.01.1919,  - 07.07.2006)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Советский адвокат, писатель,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радиоведущая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55496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КАЛЛИСТРАТОВА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Софья Васильевна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20688"/>
            <a:ext cx="6192688" cy="6048672"/>
          </a:xfrm>
        </p:spPr>
        <p:txBody>
          <a:bodyPr>
            <a:no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Окончила факультет советского права Московского государственного университета.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1930 г. профессиональный юрист, сначала – в Управлении угрозыска и милиции г. Москвы, с 1943 по 1976 гг. — адвокат Московской коллегии адвокатов, беспартийная. Защищала, в основном, приговариваемых к смертной казни.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1968 г. участвовала в процессе по делу "Демонстрации на Красной площади в защиту демократии в Чехословакии". В 1969 г. защищала академика А. Д. Сахарова.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Вела также дела участников крымско-татарского национального движения и евреев-отказников, в основном - по статьям 190-1 УК РСФСР (распространение заведомо ложных сведений, порочащих советский государственный и общественный строй) и 70 (антисоветская агитация и пропаганда).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Анонимно участвовала в деятельности Комитета прав человека.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1970 г. её отстранили от ведения политических дел. С 1976 г.  - на пенсии.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1977 г. консультант, потом – член, а затем и фактический руководитель Московской группы содействия выполнению Хельсинкских соглашений в СССР (МХГ), так же участвовала в обсуждении проекта Конституции СССР 1977 г.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1981 г. против Каллистратовой возбуждено уголовное (по сути – политическое) дело по ст.190.1 УК РСФСР, в котором она защищала саму себя. Постоянно находилась под наблюдением КГБ. В ходе следствия отказывалась давать какие-либо показания "под протокол", и ограничивалась обсуждением погоды и древних исторических персонажей в неформальных разговорах со следователем. После самороспуска МХГ дело было прекращено «в силу возраста и по состоянию здоровья», но Софья Васильевна добилась пересмотра дела в 1988 г. «за отсутствием состава преступления».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годы перестройки возобновила участие в общественной деятельности.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1986 г. подписала петицию к руководству СССР с требованием амнистии политзаключенным. Прилагала усилия по реабилитации своих бывших подзащитных и других диссидентов.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Зимой 1988-1989 гг. написала замечания к «Проекту основ уголовного законодательства Союза ССР».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1997 г. Гильдией российских адвокатов С.В. Каллистратова награждена золотой медалью им. Ф.Н. Плевако (посмертно).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4149080"/>
            <a:ext cx="2448272" cy="25202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( 06.[19].09.1907 — 05.12.1989)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Советский адвокат, правозащитник</a:t>
            </a:r>
            <a:r>
              <a:rPr lang="ru-RU" dirty="0" smtClean="0"/>
              <a:t> </a:t>
            </a:r>
          </a:p>
          <a:p>
            <a:pPr algn="ctr"/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4482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38936" cy="34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Козьмина Елизавета Федосеевна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5688632" cy="61653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Елизавета Федосеевна Козьмина родилась в г. Вятке в 1852 г. в семье русских обедневших дворян. В 1864 г. окончила Вятскую женскую гимназию и стала учительницей русского языка и арифметики. Из 13 выпускниц 5, в том числе Елизавета Федосеевна, были награждены золотыми кольцами.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Елизавета Федосеевна посчитала, что у нее нет призвания к педагогической деятельности, переселилась в Казань и поступила на акушерские курсы. Средств для проживания во время учебы не хватало, и в 1870 г. девушка в свободное время занималась перепиской бумаг у прокурора Казанского окружного суда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А.Ф. Кони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1871 г. Е.Ф. Козьмина получает диплом с отличием со званием акушерки. Но выбор свой  она делает в пользу юриспруденции.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Елизавета Козьмина не имела высшего юридического образования, так как в те годы в России действовал запрет на его получение женщинами. На протяжении 5-и лет Елизавета Федосеевна самостоятельно изучала правовые науки,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1875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сдала экзамен на «отлично» и получила свидетельство частного поверенного в Нижегородском окружном суде сроком на 1 г. Тогда частным поверенным могло стать всякое частное лицо старше 21 года: мужчина или женщина, русский подданный или иностранец. Судебная практика у Е.Ф. Козьминой складывалась вполне удачно. С успехом она провела сложный процесс по спору о наследстве купца Нестерова. Затем она попыталась подать прошение о сдаче экзамена на звание частного поверенного в Московскую судебную палату, но получила отказ, который впоследствии оспорила.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7 января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1876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Высочайшему повелению министра юстиции женщинам был окончательно прегражден путь к профессии адвоката. Свидетельство, выданное Е.Ф. Козьминой Нижегородским окружным судом, было отобрано. Е.Ф. Козьмина осталась без средств существования. Остаток жизни она провела в нищете. Будучи православной состояла в гражданском браке с присяжным поверенным, католиком, имела от него незаконнорожденного сына, в будущем – знаменитого богослова и православного проповедника – Валентина Павловича Свенцицкого, умершего в 1930 г. в сибирской ссылке.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lex.by/wp-content/uploads/2020/03/Kozmina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94144"/>
            <a:ext cx="2459037" cy="32582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00192" y="3645024"/>
            <a:ext cx="2448272" cy="2952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(1852-1927)</a:t>
            </a:r>
          </a:p>
          <a:p>
            <a:pPr algn="ctr"/>
            <a:r>
              <a:rPr lang="ru-RU" dirty="0" smtClean="0"/>
              <a:t>1 женщина - частный поверенный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38936" cy="56366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Аршаулова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Мария Петровна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5616624" cy="61653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Дочь алтайского купца-золотопромышленника, сестра известного томского полицмейстера, писателя, сыщика (местное население называло его «томским Шерлоком Холмсом»), героя русско-турецкой войны (орден «За Отвагу») – Петра Петровича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Аршаулова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После смерти отца положение семьи стало хуже, Марии Петровне пришлось заниматься продажей искусственных цветов и «французских букетов» из них.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Мария Петровна была личностью яркой и разносторонней. Она писала стихи, имела, как и мать, музыкальное образование, участвовала в любительских музыкальных концертах, организовывала с мужем литературные вечера.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1889 г.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она стала одной из первых женщин в России – присяжных поверенных (адвокатов), выступив, и важнее (!), выиграв в Томском губернском суде дело 2 крестьян, обвиненных в избиении сельского старшины. Но в 1898 г.  Ее карьера адвоката закончилась с введением судебных уставов Александра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конца 1880-х гг. спутником её жизни становится «бывший князь», «разжалованный» в мещанина за участие по молодости в картежных махинациях - Всеволод Алексеевич Долгоруков, средней руки поэт, публицист, рецензент, издатель, меценат, член не менее 10 благотворительных обществ, юрист (частный поверенный в Томском окружном суде), общественный деятель, защитник женщин, животных.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интересно: труды обоих (отца и мужа М.П.) читал А.П. Чехов, и нашел, что оба писали «недурно», и оба были картежниками.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3501008"/>
            <a:ext cx="2987824" cy="3356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Газета «Сибирский вестник» приводила описание внешности Марии Петровна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«небольшого роста, обладает симпатичной наружностью, одета вся в черном, говорит красиво, бойко и местами с чувством, и, по-видимому, с отсутствием всякой робости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19442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10865</TotalTime>
  <Words>2025</Words>
  <Application>Microsoft Office PowerPoint</Application>
  <PresentationFormat>Экран (4:3)</PresentationFormat>
  <Paragraphs>129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Знаменитые женщины-юристы России: кто они?</vt:lpstr>
      <vt:lpstr>Слайд 2</vt:lpstr>
      <vt:lpstr> ФЛЕЙШИЦ Екатерина Абрамовна: путь юриста</vt:lpstr>
      <vt:lpstr>Почему 1 женщина-дюн выбрала эту профессию?</vt:lpstr>
      <vt:lpstr>ФЛЕЙШИЦ Екатерина Абрамовна:  путь женщины</vt:lpstr>
      <vt:lpstr>Дина Исааковна Каминская: жизнь и судьба  </vt:lpstr>
      <vt:lpstr>   КАЛЛИСТРАТОВА Софья Васильевна</vt:lpstr>
      <vt:lpstr>  Козьмина Елизавета Федосеевна</vt:lpstr>
      <vt:lpstr>Аршаулова Мария Петровна </vt:lpstr>
      <vt:lpstr>Личная жизнь Марии Петровны</vt:lpstr>
      <vt:lpstr>Кичеева Валентина Леонтьевна</vt:lpstr>
      <vt:lpstr>Использованные электронные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57</cp:revision>
  <dcterms:created xsi:type="dcterms:W3CDTF">2024-01-31T14:43:51Z</dcterms:created>
  <dcterms:modified xsi:type="dcterms:W3CDTF">2024-02-11T20:26:16Z</dcterms:modified>
</cp:coreProperties>
</file>