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2" r:id="rId4"/>
    <p:sldId id="270" r:id="rId5"/>
    <p:sldId id="265" r:id="rId6"/>
    <p:sldId id="263" r:id="rId7"/>
    <p:sldId id="266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5610E-BE22-461E-A13E-434C6CDD32C3}" type="datetimeFigureOut">
              <a:rPr lang="ru-RU" smtClean="0"/>
              <a:pPr/>
              <a:t>01.09.2025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533CF-9826-4B1A-8369-B2B7408D0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533CF-9826-4B1A-8369-B2B7408D0E1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533CF-9826-4B1A-8369-B2B7408D0E1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changelsk" pitchFamily="2" charset="0"/>
              </a:rPr>
              <a:t>Отчет о работе кафедры Гражданско-правовых и уголовно-правовых дисциплин (</a:t>
            </a:r>
            <a:r>
              <a:rPr lang="ru-RU" dirty="0" err="1" smtClean="0">
                <a:latin typeface="Archangelsk" pitchFamily="2" charset="0"/>
              </a:rPr>
              <a:t>ГПиУПД</a:t>
            </a:r>
            <a:r>
              <a:rPr lang="ru-RU" dirty="0" smtClean="0">
                <a:latin typeface="Archangelsk" pitchFamily="2" charset="0"/>
              </a:rPr>
              <a:t>) за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2024-2025</a:t>
            </a:r>
            <a:r>
              <a:rPr lang="ru-RU" dirty="0" smtClean="0">
                <a:latin typeface="Archangelsk" pitchFamily="2" charset="0"/>
              </a:rPr>
              <a:t> </a:t>
            </a:r>
            <a:r>
              <a:rPr lang="ru-RU" dirty="0" err="1" smtClean="0">
                <a:latin typeface="Archangelsk" pitchFamily="2" charset="0"/>
              </a:rPr>
              <a:t>уч</a:t>
            </a:r>
            <a:r>
              <a:rPr lang="ru-RU" dirty="0" smtClean="0">
                <a:latin typeface="Archangelsk" pitchFamily="2" charset="0"/>
              </a:rPr>
              <a:t>. г.</a:t>
            </a:r>
            <a:endParaRPr lang="ru-RU" dirty="0">
              <a:latin typeface="Archangelsk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157192"/>
            <a:ext cx="6656784" cy="100811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Исполнитель: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Никиташина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Н.А.,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зав. кафедрой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20571" r="22858"/>
          <a:stretch>
            <a:fillRect/>
          </a:stretch>
        </p:blipFill>
        <p:spPr bwMode="auto">
          <a:xfrm>
            <a:off x="7308304" y="332656"/>
            <a:ext cx="1584176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645024"/>
            <a:ext cx="13049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64096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latin typeface="Archangelsk" pitchFamily="2" charset="0"/>
              </a:rPr>
              <a:t>Структурные изменения</a:t>
            </a:r>
            <a:br>
              <a:rPr lang="ru-RU" b="1" dirty="0" smtClean="0">
                <a:latin typeface="Archangelsk" pitchFamily="2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кафедры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ГПиУПД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(с 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01.09.2025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г.)</a:t>
            </a:r>
            <a:r>
              <a:rPr lang="ru-RU" sz="2700" b="1" dirty="0" smtClean="0">
                <a:latin typeface="Archangelsk" pitchFamily="2" charset="0"/>
              </a:rPr>
              <a:t>:</a:t>
            </a:r>
            <a:endParaRPr lang="ru-RU" sz="2700" b="1" dirty="0">
              <a:latin typeface="Archangelsk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25780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Статус кафедры -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выпускающая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направлениям: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5.1.3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Частно-правовые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цивилистические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науки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5.10.1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Теория и история культуры, искусства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40.03.01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Юриспруденция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бакалавриат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с профилем «Правовое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обеспечение профессиональной деятельности в юридической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деятельности»;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40.04.01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Юриспруденция, профиль «Юрист в сфере частного права»;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обеспечивающая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направлению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40.04.01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Юриспруденция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Государственная и муниципальная служба, Правотворчество и экспертная деятельность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а так же по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философским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дисциплинам.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Штатный состав кафедры -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единиц (из них молодежь -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количественный состав –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человек, включая тех, кто работает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гражданско-правовому договору.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0"/>
            <a:ext cx="163830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err="1" smtClean="0">
                <a:latin typeface="Archangelsk" pitchFamily="2" charset="0"/>
              </a:rPr>
              <a:t>Остепененность</a:t>
            </a:r>
            <a:r>
              <a:rPr lang="ru-RU" b="1" dirty="0" smtClean="0">
                <a:latin typeface="Archangelsk" pitchFamily="2" charset="0"/>
              </a:rPr>
              <a:t> по кафедре </a:t>
            </a:r>
            <a:br>
              <a:rPr lang="ru-RU" b="1" dirty="0" smtClean="0">
                <a:latin typeface="Archangelsk" pitchFamily="2" charset="0"/>
              </a:rPr>
            </a:br>
            <a:r>
              <a:rPr lang="ru-RU" b="1" dirty="0" smtClean="0">
                <a:latin typeface="Archangelsk" pitchFamily="2" charset="0"/>
              </a:rPr>
              <a:t>и доля работодателей</a:t>
            </a:r>
            <a:endParaRPr lang="ru-RU" b="1" dirty="0">
              <a:latin typeface="Archangelsk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501317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доктора наук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(1 - юридических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философских);</a:t>
            </a:r>
          </a:p>
          <a:p>
            <a:pPr algn="just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кандидатов наук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4 штатных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кюн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канд.философ.наук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кюн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внешние совместители (1 чел. имеет статус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кюн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д-ра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философ.наук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представителей работодателя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(из таких структур, как УФАС, МВД,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МЮиРБ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Усть-Абаканский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суд), из них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чел. – выпускники ХГУ и 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кюн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ст.преподавателя и 1 ассистент;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Всего штатных ППС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48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%.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Итого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48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остепененных и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% работодателей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общего состава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ППС;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% - молодых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специалистов от общего состава штатных ППС.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0"/>
            <a:ext cx="1133475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Выпуск бакалавров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2016224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Зимой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52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ОЗФО бак., ЗФО маг.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Летом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ОФО маг., бак.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30 % - с «красными дипломами».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340768"/>
            <a:ext cx="395287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24936" cy="7780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changelsk" pitchFamily="2" charset="0"/>
              </a:rPr>
              <a:t>Подготовка </a:t>
            </a:r>
            <a:r>
              <a:rPr lang="ru-RU" sz="3200" b="1" dirty="0" smtClean="0">
                <a:latin typeface="Archangelsk" pitchFamily="2" charset="0"/>
              </a:rPr>
              <a:t>печатных</a:t>
            </a:r>
            <a:r>
              <a:rPr lang="ru-RU" sz="3200" b="1" dirty="0" smtClean="0">
                <a:latin typeface="Archangelsk" pitchFamily="2" charset="0"/>
              </a:rPr>
              <a:t> </a:t>
            </a:r>
            <a:r>
              <a:rPr lang="ru-RU" sz="3200" b="1" dirty="0" smtClean="0">
                <a:latin typeface="Archangelsk" pitchFamily="2" charset="0"/>
              </a:rPr>
              <a:t>изданий:</a:t>
            </a:r>
            <a:endParaRPr lang="ru-RU" sz="3200" b="1" dirty="0">
              <a:latin typeface="Archangelsk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 numCol="2">
            <a:normAutofit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Стабильно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учебно-практических издания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уч.год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Монографии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последний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уч.год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(1 – коллективная).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едактирование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сборников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науч.-практ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онференций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стабильно по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сб.в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уч.году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6309320"/>
            <a:ext cx="770485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  <a:latin typeface="Archangelsk" pitchFamily="2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6165304"/>
            <a:ext cx="82809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462034" y="105489"/>
            <a:ext cx="2199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124744"/>
            <a:ext cx="2736304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Archangelsk" pitchFamily="2" charset="0"/>
              </a:rPr>
              <a:t>Участие в грантах:</a:t>
            </a:r>
            <a:endParaRPr lang="ru-RU" b="1" dirty="0">
              <a:latin typeface="Archangelsk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Аксютин Ю.М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заявка.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Чистанов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М.Н. (за н. 2025 г.) –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частник гранта по кафедре истории;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Корж В.Г.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уч-к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гранта по кафедре истории.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005064"/>
            <a:ext cx="8640960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Archangelsk" pitchFamily="2" charset="0"/>
              </a:rPr>
              <a:t>Подготовка отзывов на авторефераты кандидатских </a:t>
            </a:r>
            <a:r>
              <a:rPr lang="ru-RU" sz="2800" b="1" dirty="0" smtClean="0">
                <a:solidFill>
                  <a:schemeClr val="tx1"/>
                </a:solidFill>
                <a:latin typeface="Archangelsk" pitchFamily="2" charset="0"/>
              </a:rPr>
              <a:t>диссертаций:</a:t>
            </a:r>
            <a:endParaRPr lang="ru-RU" sz="2800" b="1" dirty="0">
              <a:solidFill>
                <a:schemeClr val="tx1"/>
              </a:solidFill>
              <a:latin typeface="Archangelsk" pitchFamily="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5013176"/>
            <a:ext cx="8136904" cy="1440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авторефераты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канд.дисс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.: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Никиташина Н.А. –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Карамашев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С.Б. –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764704"/>
            <a:ext cx="165735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5219700"/>
            <a:ext cx="1990725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24936" cy="9941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Archangelsk" pitchFamily="2" charset="0"/>
              </a:rPr>
              <a:t>Прошли повышение квалификации:</a:t>
            </a:r>
            <a:endParaRPr lang="ru-RU" b="1" dirty="0">
              <a:latin typeface="Archangelsk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257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ПК в ХГУ происходило по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направлениям: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ЭИОС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от базового уровня к продвинутым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Противодействие коррупции;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Основы инклюзивного образования в ВУЗе;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Цифровые инструменты в работе преподавателя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разные модули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чел.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повысили свою квалификацию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ХГУ,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вне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БЛАГОДАРИМ ЗА ВНИМАНИЕ!</a:t>
            </a:r>
            <a:endParaRPr lang="ru-RU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916832"/>
            <a:ext cx="360040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3682</TotalTime>
  <Words>446</Words>
  <Application>Microsoft Office PowerPoint</Application>
  <PresentationFormat>Экран (4:3)</PresentationFormat>
  <Paragraphs>46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Отчет о работе кафедры Гражданско-правовых и уголовно-правовых дисциплин (ГПиУПД) за 2024-2025 уч. г.</vt:lpstr>
      <vt:lpstr>Структурные изменения кафедры ГПиУПД (с 01.09.2025 г.):</vt:lpstr>
      <vt:lpstr>Остепененность по кафедре  и доля работодателей</vt:lpstr>
      <vt:lpstr>Выпуск бакалавров</vt:lpstr>
      <vt:lpstr>Подготовка печатных изданий:</vt:lpstr>
      <vt:lpstr>Участие в грантах:</vt:lpstr>
      <vt:lpstr>Прошли повышение квалификации:</vt:lpstr>
      <vt:lpstr>БЛАГОДАРИМ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работе кафедры ГПиУПД за 2021-2022 уч.г.</dc:title>
  <dc:creator>123</dc:creator>
  <cp:lastModifiedBy>123</cp:lastModifiedBy>
  <cp:revision>144</cp:revision>
  <dcterms:created xsi:type="dcterms:W3CDTF">2022-06-26T13:51:33Z</dcterms:created>
  <dcterms:modified xsi:type="dcterms:W3CDTF">2025-09-01T12:46:03Z</dcterms:modified>
</cp:coreProperties>
</file>