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05" r:id="rId3"/>
    <p:sldId id="298" r:id="rId4"/>
    <p:sldId id="302" r:id="rId5"/>
    <p:sldId id="303" r:id="rId6"/>
    <p:sldId id="291" r:id="rId7"/>
    <p:sldId id="293" r:id="rId8"/>
    <p:sldId id="277" r:id="rId9"/>
    <p:sldId id="264" r:id="rId10"/>
    <p:sldId id="287" r:id="rId11"/>
    <p:sldId id="268" r:id="rId12"/>
    <p:sldId id="289" r:id="rId13"/>
    <p:sldId id="29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914D9-F117-4666-BC1E-FAC26AB98B77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BADC6-71AD-408E-BA39-50353CA32D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63958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Институт истории и права</a:t>
            </a:r>
          </a:p>
          <a:p>
            <a:pPr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ФГБОУ ВО «ХГУ им. Н.Ф. Катанова»</a:t>
            </a:r>
          </a:p>
          <a:p>
            <a:pPr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Пр. Ленина, 92/1, 3 этаж, ауд. 314</a:t>
            </a:r>
          </a:p>
          <a:p>
            <a:pPr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285728"/>
            <a:ext cx="8286808" cy="114300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кафедра </a:t>
            </a:r>
            <a:r>
              <a:rPr lang="ru-RU" sz="3200" b="1" dirty="0" smtClean="0">
                <a:solidFill>
                  <a:schemeClr val="tx1"/>
                </a:solidFill>
              </a:rPr>
              <a:t>Гражданского права и процесса </a:t>
            </a: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20436"/>
            <a:ext cx="4038600" cy="3085490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НИР студентов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424936" cy="5544616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2016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г.: 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Общее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число студентов-участников – 90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чел. </a:t>
            </a:r>
          </a:p>
          <a:p>
            <a:pPr algn="just"/>
            <a:r>
              <a:rPr lang="ru-RU" sz="3800" u="sng" dirty="0" smtClean="0">
                <a:latin typeface="Times New Roman" pitchFamily="18" charset="0"/>
                <a:cs typeface="Times New Roman" pitchFamily="18" charset="0"/>
              </a:rPr>
              <a:t>Международный уровень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– 18 чел., </a:t>
            </a:r>
          </a:p>
          <a:p>
            <a:pPr algn="just"/>
            <a:r>
              <a:rPr lang="ru-RU" sz="3800" u="sng" dirty="0" smtClean="0">
                <a:latin typeface="Times New Roman" pitchFamily="18" charset="0"/>
                <a:cs typeface="Times New Roman" pitchFamily="18" charset="0"/>
              </a:rPr>
              <a:t>Всероссийский уровень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– 88 чел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.,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Региональный уровень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– 17 ч.; 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призовых мест; общее число публикаций – 58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статей.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2017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г.: 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800" u="sng" dirty="0" smtClean="0">
                <a:latin typeface="Times New Roman" pitchFamily="18" charset="0"/>
                <a:cs typeface="Times New Roman" pitchFamily="18" charset="0"/>
              </a:rPr>
              <a:t>Всероссийский уровень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человек, </a:t>
            </a:r>
          </a:p>
          <a:p>
            <a:pPr algn="just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Региональный уровень – 20 чел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.,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2 индивид. и 2 команд. призовых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места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кафедре действует 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научный кружок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«Правозащитник» (руководитель - Никиташина Н.А., зав.каф.,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кюн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доц.). 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2018 г.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3800" u="sng" dirty="0" smtClean="0">
                <a:latin typeface="Times New Roman" pitchFamily="18" charset="0"/>
                <a:cs typeface="Times New Roman" pitchFamily="18" charset="0"/>
              </a:rPr>
              <a:t>Международный уровень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– 9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чел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 (2 призовых места); 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800" u="sng" dirty="0" smtClean="0">
                <a:latin typeface="Times New Roman" pitchFamily="18" charset="0"/>
                <a:cs typeface="Times New Roman" pitchFamily="18" charset="0"/>
              </a:rPr>
              <a:t>Всероссийский уровень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103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чел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 (11 призовых мест);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Региональный уровень –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4 чел. (3 призовых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места)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Межрегиональный уровень – 2 чел. (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призовое место);</a:t>
            </a:r>
          </a:p>
          <a:p>
            <a:pPr algn="just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подготовлено 97 статей, из них 52 – в материалах конференций,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60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статей включены в РИНЦ, 29 из них опубликованы в журнале в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импакт-фактором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0,021.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79689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здательская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активность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ППС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b="1" dirty="0" smtClean="0"/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2015-2016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издания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опубликовано;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2016-2017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издания запланировано и подготовлено 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печати, одно издано в 2017, 1 – в 2018 г.;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2017-2018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издания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подготовлено к печати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b="1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500174"/>
            <a:ext cx="807249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овышение </a:t>
            </a:r>
            <a:r>
              <a:rPr lang="ru-RU" sz="2700" u="sng" dirty="0" smtClean="0">
                <a:latin typeface="Times New Roman" pitchFamily="18" charset="0"/>
                <a:cs typeface="Times New Roman" pitchFamily="18" charset="0"/>
              </a:rPr>
              <a:t>имиджа вуза через признание деятельности его работников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Внешнее  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признание. Благодарности</a:t>
            </a:r>
            <a:endParaRPr lang="ru-RU" sz="27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08512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u="sng" dirty="0">
                <a:latin typeface="Times New Roman" pitchFamily="18" charset="0"/>
                <a:cs typeface="Times New Roman" pitchFamily="18" charset="0"/>
              </a:rPr>
              <a:t>Козлова В.Н.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2016 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благодарственное письмо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 образовательного центра «Открытое образование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»;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место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Всероссийском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конкурсе педагогических работников (учителей) с международным участием «Я – специалист»; 2 место в I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Международном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параде научных работ «Золотое перо», 2 место во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Всероссийской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викторине «Аттестация педагогов: основные правила и нормы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2018 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 диплома 1 степени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участие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конкурсах-педагогических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тестированиях, организованных Всероссийским центром проведения и разработки интерактивных мероприятий «Мир педагога» (г. Москва): «Методы и приемы организации ситуации успеха как составляющие повышения качества успеваемости»,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Инфографика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как инструмент визуализации учебной информации. Методические аспекты применения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инфографики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«Трудовое право педагога», «Образовательный процесс как источник педагогической деятельности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»;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благодарность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подготовку студентов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Организаторов Межрегионального конкурса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научно-исследовательских работ молодых ученых, студентов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школьников «Фемида».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Никиташина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Н.А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2017 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благодарственное письмо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 администрации ХГУ за организацию и проведение заочного тура I Всероссийского молодежного интеллектуального форума «Катанов – 2017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»; диплом участника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творческого педагогического конкурса «Признание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2018 г.: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благодарность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подготовку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студентов–призеров конкурса научных работ «Правовое обеспечение инноваций в бизнесе: региональный опыт»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Торгово-промышленной палаты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РХ.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86362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Благодарим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Наташа\Desktop\1428657_76039689-300x3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34430"/>
            <a:ext cx="4536504" cy="401890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09571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Статус кафедры </a:t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Гражданского права и процесса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64496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Выпускающая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специальности 40.06.01 – Юриспруденция,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профиль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12.00.03 – Гражданское право, предпринимательское право, семейное право, международное частное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право;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Обеспечивающая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направлениям: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40.03.01 – Юриспруденция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бакалавриат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45.04.01 –  Филология (магистратура Юридическая лингвистика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40.04.01 – Юриспруденция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маг.программы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Правовая система России, Государственная и муниципальная служба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5838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Основные направления работы кафедры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ГПиП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 fontScale="25000" lnSpcReduction="20000"/>
          </a:bodyPr>
          <a:lstStyle/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pPr lvl="0"/>
            <a:r>
              <a:rPr lang="ru-RU" sz="9800" b="1" dirty="0" smtClean="0"/>
              <a:t>Учебная работа</a:t>
            </a:r>
          </a:p>
          <a:p>
            <a:endParaRPr lang="ru-RU" sz="9800" dirty="0" smtClean="0"/>
          </a:p>
          <a:p>
            <a:endParaRPr lang="ru-RU" sz="9800" dirty="0" smtClean="0"/>
          </a:p>
          <a:p>
            <a:pPr lvl="0"/>
            <a:r>
              <a:rPr lang="ru-RU" sz="9800" b="1" dirty="0" smtClean="0"/>
              <a:t>Научная работа</a:t>
            </a:r>
          </a:p>
          <a:p>
            <a:pPr>
              <a:buNone/>
            </a:pPr>
            <a:endParaRPr lang="ru-RU" sz="9800" dirty="0" smtClean="0"/>
          </a:p>
          <a:p>
            <a:r>
              <a:rPr lang="ru-RU" sz="9800" b="1" dirty="0" smtClean="0"/>
              <a:t>Профориентация</a:t>
            </a:r>
          </a:p>
          <a:p>
            <a:pPr>
              <a:buNone/>
            </a:pPr>
            <a:r>
              <a:rPr lang="ru-RU" sz="9800" b="1" dirty="0" smtClean="0"/>
              <a:t>и развитие </a:t>
            </a:r>
          </a:p>
          <a:p>
            <a:pPr>
              <a:buNone/>
            </a:pPr>
            <a:r>
              <a:rPr lang="ru-RU" sz="9800" b="1" dirty="0" smtClean="0"/>
              <a:t>взаимодействия</a:t>
            </a:r>
          </a:p>
          <a:p>
            <a:pPr>
              <a:buNone/>
            </a:pPr>
            <a:r>
              <a:rPr lang="ru-RU" sz="9800" b="1" dirty="0" smtClean="0"/>
              <a:t>с работодателями</a:t>
            </a:r>
          </a:p>
          <a:p>
            <a:pPr lvl="0">
              <a:buNone/>
            </a:pPr>
            <a:r>
              <a:rPr lang="ru-RU" sz="9800" dirty="0" smtClean="0"/>
              <a:t>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15816" y="1484784"/>
            <a:ext cx="6048672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schemeClr val="tx1"/>
                </a:solidFill>
              </a:rPr>
              <a:t>Учебный процесс</a:t>
            </a:r>
          </a:p>
          <a:p>
            <a:pPr lvl="0"/>
            <a:r>
              <a:rPr lang="ru-RU" b="1" dirty="0" smtClean="0">
                <a:solidFill>
                  <a:schemeClr val="tx1"/>
                </a:solidFill>
              </a:rPr>
              <a:t>Учебно-методическая и учебно-воспитательная работа</a:t>
            </a:r>
          </a:p>
          <a:p>
            <a:pPr lvl="0"/>
            <a:r>
              <a:rPr lang="ru-RU" b="1" dirty="0" smtClean="0">
                <a:solidFill>
                  <a:schemeClr val="tx1"/>
                </a:solidFill>
              </a:rPr>
              <a:t>Организационно-методическая работа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2852936"/>
            <a:ext cx="5688632" cy="122413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schemeClr val="tx1"/>
                </a:solidFill>
              </a:rPr>
              <a:t>Научно-инновационная деятельность</a:t>
            </a:r>
          </a:p>
          <a:p>
            <a:pPr lvl="0"/>
            <a:r>
              <a:rPr lang="ru-RU" b="1" dirty="0" smtClean="0">
                <a:solidFill>
                  <a:schemeClr val="tx1"/>
                </a:solidFill>
              </a:rPr>
              <a:t>Организационно-методическое обеспечение  научной работы</a:t>
            </a:r>
          </a:p>
          <a:p>
            <a:pPr lvl="0"/>
            <a:r>
              <a:rPr lang="ru-RU" b="1" dirty="0" smtClean="0">
                <a:solidFill>
                  <a:schemeClr val="tx1"/>
                </a:solidFill>
              </a:rPr>
              <a:t>НИР и НИРС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15816" y="4221088"/>
            <a:ext cx="6048672" cy="25202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Разработка  курсовых работ и ВКР по заявкам работодателей;</a:t>
            </a:r>
          </a:p>
          <a:p>
            <a:pPr algn="just"/>
            <a:endParaRPr lang="ru-RU" sz="16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Привлечение представителей работодателей в состав ГЭК и приглашение их к участию в мастер-классах, «Неделе специальности», «Ярмарке вакансий», «Дне открытых дверей»;</a:t>
            </a:r>
          </a:p>
          <a:p>
            <a:pPr algn="just"/>
            <a:endParaRPr lang="ru-RU" sz="16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Участие в НПК и семинарах, организованных работодателями.</a:t>
            </a:r>
          </a:p>
          <a:p>
            <a:pPr algn="just"/>
            <a:endParaRPr lang="ru-RU" sz="16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1600" b="1" i="1" u="sng" dirty="0" smtClean="0">
                <a:solidFill>
                  <a:schemeClr val="tx1"/>
                </a:solidFill>
              </a:rPr>
              <a:t>Работа преподавателей в составе аттестационных и конфликтных комиссий в </a:t>
            </a:r>
            <a:r>
              <a:rPr lang="ru-RU" sz="1600" b="1" i="1" u="sng" dirty="0" err="1" smtClean="0">
                <a:solidFill>
                  <a:schemeClr val="tx1"/>
                </a:solidFill>
              </a:rPr>
              <a:t>гос.органах</a:t>
            </a:r>
            <a:r>
              <a:rPr lang="ru-RU" sz="1600" b="1" i="1" u="sng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7429520" y="785794"/>
            <a:ext cx="484632" cy="57150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5520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Стратегические задачи кафедры: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учебного процесса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соответствии с требованиями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ФГОС: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Требования ФГОС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бакалавриат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соответствует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Требования ФГОС магистратура: соответствует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Требования ФГОС аспирантура: соответствует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2085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Кадровый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состав кафедры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6658332"/>
              </p:ext>
            </p:extLst>
          </p:nvPr>
        </p:nvGraphicFramePr>
        <p:xfrm>
          <a:off x="467544" y="1268759"/>
          <a:ext cx="8208913" cy="432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9858"/>
                <a:gridCol w="1474361"/>
                <a:gridCol w="1474361"/>
                <a:gridCol w="1471790"/>
                <a:gridCol w="1237641"/>
                <a:gridCol w="970902"/>
              </a:tblGrid>
              <a:tr h="98696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</a:tr>
              <a:tr h="409991">
                <a:tc gridSpan="6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779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</a:tr>
              <a:tr h="444883">
                <a:tc gridSpan="6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779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</a:tr>
              <a:tr h="325249">
                <a:tc gridSpan="6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779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67544" y="1988840"/>
            <a:ext cx="8208912" cy="381642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Средний возраст работников – </a:t>
            </a:r>
            <a:r>
              <a:rPr lang="ru-RU" b="1" dirty="0" smtClean="0"/>
              <a:t>42,2</a:t>
            </a:r>
            <a:r>
              <a:rPr lang="ru-RU" b="1" dirty="0" smtClean="0"/>
              <a:t> </a:t>
            </a:r>
            <a:r>
              <a:rPr lang="ru-RU" b="1" dirty="0" smtClean="0"/>
              <a:t>л.</a:t>
            </a:r>
            <a:r>
              <a:rPr lang="ru-RU" b="1" i="1" dirty="0" smtClean="0"/>
              <a:t>;</a:t>
            </a:r>
            <a:r>
              <a:rPr lang="ru-RU" dirty="0" smtClean="0"/>
              <a:t> </a:t>
            </a:r>
            <a:endParaRPr lang="ru-RU" dirty="0" smtClean="0"/>
          </a:p>
          <a:p>
            <a:pPr algn="ctr"/>
            <a:r>
              <a:rPr lang="ru-RU" dirty="0" smtClean="0"/>
              <a:t>средний </a:t>
            </a:r>
            <a:r>
              <a:rPr lang="ru-RU" dirty="0" smtClean="0"/>
              <a:t>стаж – 18 л.; </a:t>
            </a:r>
            <a:endParaRPr lang="ru-RU" dirty="0" smtClean="0"/>
          </a:p>
          <a:p>
            <a:pPr algn="ctr"/>
            <a:r>
              <a:rPr lang="ru-RU" dirty="0" smtClean="0"/>
              <a:t>остепененных </a:t>
            </a:r>
            <a:r>
              <a:rPr lang="ru-RU" b="1" dirty="0" smtClean="0"/>
              <a:t>– </a:t>
            </a:r>
            <a:r>
              <a:rPr lang="ru-RU" b="1" dirty="0" smtClean="0"/>
              <a:t>75</a:t>
            </a:r>
            <a:r>
              <a:rPr lang="ru-RU" b="1" dirty="0" smtClean="0"/>
              <a:t> </a:t>
            </a:r>
            <a:r>
              <a:rPr lang="ru-RU" b="1" dirty="0" smtClean="0"/>
              <a:t>%</a:t>
            </a:r>
            <a:r>
              <a:rPr lang="ru-RU" dirty="0" smtClean="0"/>
              <a:t>; </a:t>
            </a:r>
            <a:endParaRPr lang="ru-RU" dirty="0" smtClean="0"/>
          </a:p>
          <a:p>
            <a:pPr algn="ctr"/>
            <a:r>
              <a:rPr lang="ru-RU" dirty="0" smtClean="0"/>
              <a:t>повысившие </a:t>
            </a:r>
            <a:r>
              <a:rPr lang="ru-RU" dirty="0" smtClean="0"/>
              <a:t>квалификацию – </a:t>
            </a:r>
            <a:r>
              <a:rPr lang="ru-RU" b="1" dirty="0" smtClean="0"/>
              <a:t>100</a:t>
            </a:r>
            <a:r>
              <a:rPr lang="ru-RU" dirty="0" smtClean="0"/>
              <a:t> </a:t>
            </a:r>
            <a:r>
              <a:rPr lang="ru-RU" dirty="0" smtClean="0"/>
              <a:t>%,</a:t>
            </a:r>
            <a:endParaRPr lang="ru-RU" b="1" i="1" dirty="0" smtClean="0"/>
          </a:p>
          <a:p>
            <a:pPr algn="ctr"/>
            <a:r>
              <a:rPr lang="ru-RU" b="1" dirty="0" smtClean="0"/>
              <a:t>в</a:t>
            </a:r>
            <a:r>
              <a:rPr lang="ru-RU" b="1" dirty="0" smtClean="0"/>
              <a:t> т.ч. дюн </a:t>
            </a:r>
            <a:r>
              <a:rPr lang="ru-RU" b="1" dirty="0" smtClean="0"/>
              <a:t>по специальности </a:t>
            </a:r>
            <a:r>
              <a:rPr lang="ru-RU" b="1" u="sng" dirty="0" smtClean="0"/>
              <a:t>12.00.03</a:t>
            </a:r>
            <a:r>
              <a:rPr lang="ru-RU" b="1" dirty="0" smtClean="0"/>
              <a:t>, возраст – </a:t>
            </a:r>
            <a:r>
              <a:rPr lang="ru-RU" b="1" dirty="0" smtClean="0"/>
              <a:t>40</a:t>
            </a:r>
            <a:r>
              <a:rPr lang="ru-RU" b="1" dirty="0" smtClean="0"/>
              <a:t> </a:t>
            </a:r>
            <a:r>
              <a:rPr lang="ru-RU" b="1" dirty="0" smtClean="0"/>
              <a:t>л., кол-во ставок – 0,5, </a:t>
            </a:r>
            <a:r>
              <a:rPr lang="ru-RU" b="1" dirty="0" smtClean="0">
                <a:solidFill>
                  <a:schemeClr val="bg1"/>
                </a:solidFill>
              </a:rPr>
              <a:t>внешний</a:t>
            </a:r>
            <a:r>
              <a:rPr lang="ru-RU" b="1" dirty="0" smtClean="0"/>
              <a:t> совместитель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616993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беспечение </a:t>
            </a:r>
            <a:r>
              <a:rPr lang="ru-RU" sz="3100" u="sng" dirty="0" smtClean="0">
                <a:latin typeface="Times New Roman" pitchFamily="18" charset="0"/>
                <a:cs typeface="Times New Roman" pitchFamily="18" charset="0"/>
              </a:rPr>
              <a:t>набора абитуриентов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повышение </a:t>
            </a:r>
            <a:r>
              <a:rPr lang="ru-RU" sz="3100" u="sng" dirty="0" smtClean="0">
                <a:latin typeface="Times New Roman" pitchFamily="18" charset="0"/>
                <a:cs typeface="Times New Roman" pitchFamily="18" charset="0"/>
              </a:rPr>
              <a:t>престижа юридического образования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08512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г. 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Олимпиады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обществознанию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среди выпускников школ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колледжей,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совместно с каф.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ТИГиП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30 школ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РХ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Кр.кр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.);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Олимпиада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МВД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среди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учащихся общеобразовательных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учреждений «Коррупция моими глазами»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информац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партнерство, ноябрь) – 1 чел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 школы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РХ);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Преподавание дисциплины «Юридическая психология» 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полицейских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классах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 школы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2017 г.: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Всероссийский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МИ Форум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«Катанов 2017»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посвященный 155-детию со дня рождения Н.Ф. Катанова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орг-ция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4 конкурсов заочного тура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18 школ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2018 г.: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Катановские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чтения» (секции для школьников);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Преподавание в полицейских классах (2 школы).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67544" y="227687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67544" y="357301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2201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ачество обучения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ОФО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ФЭПО – высокие.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Всего по кафедре подготовлено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студенческих публикации, из них – более 20 в журналах РИНЦ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ОФО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ФЭПО – высокие.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Всего по кафедре подготовлено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студенческих публикации, из них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журналах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РИНЦ.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ОФО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ФЭПО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достаточно высокие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Всего по кафедре подготовлено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97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студенческих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публикаций,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 них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журналах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РИНЦ.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41656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u="sng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100" u="sng" dirty="0" smtClean="0">
                <a:latin typeface="Times New Roman" pitchFamily="18" charset="0"/>
                <a:cs typeface="Times New Roman" pitchFamily="18" charset="0"/>
              </a:rPr>
              <a:t>асширение </a:t>
            </a:r>
            <a:r>
              <a:rPr lang="ru-RU" sz="3100" u="sng" dirty="0" smtClean="0">
                <a:latin typeface="Times New Roman" pitchFamily="18" charset="0"/>
                <a:cs typeface="Times New Roman" pitchFamily="18" charset="0"/>
              </a:rPr>
              <a:t>сферы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образовательной деятельности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Планируемые ОПОП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 участием каф.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ГПиП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 качестве обеспечивающей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371703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*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Горное дело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 smtClean="0"/>
          </a:p>
          <a:p>
            <a:pPr algn="just">
              <a:buNone/>
            </a:pPr>
            <a:r>
              <a:rPr lang="ru-RU" sz="4000" b="1" dirty="0" smtClean="0"/>
              <a:t>  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Дополнительное образование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реализуемое с участием каф.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ГПиП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 качестве обеспечивающей</a:t>
            </a:r>
          </a:p>
          <a:p>
            <a:pPr algn="just">
              <a:buNone/>
            </a:pPr>
            <a:endParaRPr lang="ru-RU" sz="4000" dirty="0" smtClean="0"/>
          </a:p>
          <a:p>
            <a:pPr algn="just">
              <a:buNone/>
            </a:pPr>
            <a:r>
              <a:rPr lang="ru-RU" dirty="0" smtClean="0"/>
              <a:t>*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Юридическое сопровождение бизнеса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программа профессиональной переподготовки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ИПКиПК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1-й выпуск состоялся в 2014 г., 2-й – в 2017 г.)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5059" y="2806078"/>
            <a:ext cx="7572428" cy="2411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5085184"/>
            <a:ext cx="7572428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2615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асширение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научного взаимодействия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с другими ВУЗами, органами и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организациями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58924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i="1" dirty="0" smtClean="0">
                <a:latin typeface="Times New Roman" pitchFamily="18" charset="0"/>
              </a:rPr>
              <a:t>Новосибирский региональный общественный фонд сохранения культуры </a:t>
            </a:r>
            <a:r>
              <a:rPr lang="ru-RU" b="1" i="1" dirty="0">
                <a:latin typeface="Times New Roman" pitchFamily="18" charset="0"/>
              </a:rPr>
              <a:t>хакасов «Ал </a:t>
            </a:r>
            <a:r>
              <a:rPr lang="ru-RU" b="1" i="1" dirty="0" err="1">
                <a:latin typeface="Times New Roman" pitchFamily="18" charset="0"/>
              </a:rPr>
              <a:t>Хоорай</a:t>
            </a:r>
            <a:r>
              <a:rPr lang="ru-RU" b="1" i="1" dirty="0">
                <a:latin typeface="Times New Roman" pitchFamily="18" charset="0"/>
              </a:rPr>
              <a:t>»</a:t>
            </a:r>
            <a:r>
              <a:rPr lang="ru-RU" b="1" i="1" dirty="0" smtClean="0">
                <a:latin typeface="Times New Roman" pitchFamily="18" charset="0"/>
              </a:rPr>
              <a:t> (г. Новосибирск), НГУ </a:t>
            </a:r>
            <a:r>
              <a:rPr lang="ru-RU" sz="2000" b="1" i="1" dirty="0" smtClean="0">
                <a:latin typeface="Times New Roman" pitchFamily="18" charset="0"/>
              </a:rPr>
              <a:t>– в 2014 г. и 2017г. - в рамках участия в </a:t>
            </a:r>
            <a:r>
              <a:rPr lang="ru-RU" sz="2000" b="1" i="1" dirty="0" err="1" smtClean="0">
                <a:latin typeface="Times New Roman" pitchFamily="18" charset="0"/>
              </a:rPr>
              <a:t>рег</a:t>
            </a:r>
            <a:r>
              <a:rPr lang="ru-RU" sz="2000" b="1" i="1" dirty="0" smtClean="0">
                <a:latin typeface="Times New Roman" pitchFamily="18" charset="0"/>
              </a:rPr>
              <a:t>. и межд. НПК;</a:t>
            </a:r>
          </a:p>
          <a:p>
            <a:pPr algn="just"/>
            <a:endParaRPr lang="ru-RU" sz="2000" b="1" i="1" dirty="0" smtClean="0">
              <a:latin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b="1" i="1" dirty="0" err="1" smtClean="0">
                <a:latin typeface="Times New Roman" pitchFamily="18" charset="0"/>
              </a:rPr>
              <a:t>Тывинский</a:t>
            </a:r>
            <a:r>
              <a:rPr lang="ru-RU" b="1" i="1" dirty="0" smtClean="0">
                <a:latin typeface="Times New Roman" pitchFamily="18" charset="0"/>
              </a:rPr>
              <a:t> государственный университет (РТ, г</a:t>
            </a:r>
            <a:r>
              <a:rPr lang="ru-RU" b="1" i="1" dirty="0" smtClean="0">
                <a:latin typeface="Times New Roman" pitchFamily="18" charset="0"/>
              </a:rPr>
              <a:t>. Кызыл</a:t>
            </a:r>
            <a:r>
              <a:rPr lang="ru-RU" b="1" i="1" dirty="0" smtClean="0">
                <a:latin typeface="Times New Roman" pitchFamily="18" charset="0"/>
              </a:rPr>
              <a:t>) </a:t>
            </a:r>
            <a:r>
              <a:rPr lang="ru-RU" sz="2200" b="1" i="1" dirty="0" smtClean="0">
                <a:latin typeface="Times New Roman" pitchFamily="18" charset="0"/>
              </a:rPr>
              <a:t>– в 2015 г. – в рамках исполнителей </a:t>
            </a:r>
            <a:r>
              <a:rPr lang="ru-RU" sz="2200" b="1" i="1" dirty="0" err="1" smtClean="0">
                <a:latin typeface="Times New Roman" pitchFamily="18" charset="0"/>
              </a:rPr>
              <a:t>хоз.договора</a:t>
            </a:r>
            <a:r>
              <a:rPr lang="ru-RU" sz="2200" b="1" i="1" dirty="0" smtClean="0">
                <a:latin typeface="Times New Roman" pitchFamily="18" charset="0"/>
              </a:rPr>
              <a:t>, в конце 2016-2017 </a:t>
            </a:r>
            <a:r>
              <a:rPr lang="ru-RU" sz="2200" b="1" i="1" dirty="0" err="1" smtClean="0">
                <a:latin typeface="Times New Roman" pitchFamily="18" charset="0"/>
              </a:rPr>
              <a:t>уч.г</a:t>
            </a:r>
            <a:r>
              <a:rPr lang="ru-RU" sz="2200" b="1" i="1" dirty="0" smtClean="0">
                <a:latin typeface="Times New Roman" pitchFamily="18" charset="0"/>
              </a:rPr>
              <a:t>. в качестве эксперта по тематике 2 </a:t>
            </a:r>
            <a:r>
              <a:rPr lang="ru-RU" sz="2200" b="1" i="1" dirty="0" err="1" smtClean="0">
                <a:latin typeface="Times New Roman" pitchFamily="18" charset="0"/>
              </a:rPr>
              <a:t>хоз.договоров</a:t>
            </a:r>
            <a:r>
              <a:rPr lang="ru-RU" sz="2200" b="1" i="1" dirty="0" smtClean="0">
                <a:latin typeface="Times New Roman" pitchFamily="18" charset="0"/>
              </a:rPr>
              <a:t>;</a:t>
            </a:r>
          </a:p>
          <a:p>
            <a:pPr algn="just">
              <a:lnSpc>
                <a:spcPct val="90000"/>
              </a:lnSpc>
            </a:pPr>
            <a:endParaRPr lang="ru-RU" sz="2200" b="1" i="1" dirty="0" smtClean="0">
              <a:latin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b="1" i="1" dirty="0" err="1" smtClean="0">
                <a:latin typeface="Times New Roman" pitchFamily="18" charset="0"/>
              </a:rPr>
              <a:t>Костанайский</a:t>
            </a:r>
            <a:r>
              <a:rPr lang="ru-RU" b="1" i="1" dirty="0" smtClean="0">
                <a:latin typeface="Times New Roman" pitchFamily="18" charset="0"/>
              </a:rPr>
              <a:t>  государственный университет им. А. </a:t>
            </a:r>
            <a:r>
              <a:rPr lang="ru-RU" b="1" i="1" dirty="0" err="1" smtClean="0">
                <a:latin typeface="Times New Roman" pitchFamily="18" charset="0"/>
              </a:rPr>
              <a:t>Байтурсынова</a:t>
            </a:r>
            <a:r>
              <a:rPr lang="ru-RU" b="1" i="1" dirty="0" smtClean="0">
                <a:latin typeface="Times New Roman" pitchFamily="18" charset="0"/>
              </a:rPr>
              <a:t>  (Казахстан, г. </a:t>
            </a:r>
            <a:r>
              <a:rPr lang="ru-RU" b="1" i="1" dirty="0" err="1" smtClean="0">
                <a:latin typeface="Times New Roman" pitchFamily="18" charset="0"/>
              </a:rPr>
              <a:t>Костанай</a:t>
            </a:r>
            <a:r>
              <a:rPr lang="ru-RU" b="1" i="1" dirty="0" smtClean="0">
                <a:latin typeface="Times New Roman" pitchFamily="18" charset="0"/>
              </a:rPr>
              <a:t>) </a:t>
            </a:r>
            <a:r>
              <a:rPr lang="ru-RU" sz="2200" b="1" i="1" dirty="0" smtClean="0">
                <a:latin typeface="Times New Roman" pitchFamily="18" charset="0"/>
              </a:rPr>
              <a:t>– в рамках НПК и публикаций в журнале </a:t>
            </a:r>
            <a:r>
              <a:rPr lang="en-US" sz="2200" b="1" i="1" dirty="0" smtClean="0">
                <a:latin typeface="Times New Roman" pitchFamily="18" charset="0"/>
              </a:rPr>
              <a:t>«3i</a:t>
            </a:r>
            <a:r>
              <a:rPr lang="en-US" sz="2200" b="1" i="1" dirty="0">
                <a:latin typeface="Times New Roman" pitchFamily="18" charset="0"/>
              </a:rPr>
              <a:t>: intellect, idea, innovation – </a:t>
            </a:r>
            <a:r>
              <a:rPr lang="ru-RU" sz="2200" b="1" i="1" dirty="0">
                <a:latin typeface="Times New Roman" pitchFamily="18" charset="0"/>
              </a:rPr>
              <a:t>интеллект, идея, инновация»; </a:t>
            </a:r>
          </a:p>
          <a:p>
            <a:pPr algn="just">
              <a:lnSpc>
                <a:spcPct val="90000"/>
              </a:lnSpc>
            </a:pPr>
            <a:endParaRPr lang="ru-RU" sz="2200" b="1" i="1" dirty="0">
              <a:latin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3400" b="1" i="1" dirty="0" smtClean="0">
                <a:latin typeface="Times New Roman" pitchFamily="18" charset="0"/>
              </a:rPr>
              <a:t>Адвокатская палата РХ </a:t>
            </a:r>
            <a:r>
              <a:rPr lang="ru-RU" sz="2900" b="1" i="1" dirty="0" smtClean="0">
                <a:latin typeface="Times New Roman" pitchFamily="18" charset="0"/>
              </a:rPr>
              <a:t>(г. Абакан) </a:t>
            </a:r>
            <a:r>
              <a:rPr lang="ru-RU" sz="2200" b="1" i="1" dirty="0" smtClean="0">
                <a:latin typeface="Times New Roman" pitchFamily="18" charset="0"/>
              </a:rPr>
              <a:t>-  в 2016 г. в рамках участия в качестве исполнителей </a:t>
            </a:r>
            <a:r>
              <a:rPr lang="ru-RU" sz="2200" b="1" i="1" dirty="0" err="1" smtClean="0">
                <a:latin typeface="Times New Roman" pitchFamily="18" charset="0"/>
              </a:rPr>
              <a:t>хоз.договора</a:t>
            </a:r>
            <a:r>
              <a:rPr lang="ru-RU" sz="2200" b="1" i="1" dirty="0" smtClean="0">
                <a:latin typeface="Times New Roman" pitchFamily="18" charset="0"/>
              </a:rPr>
              <a:t>, в </a:t>
            </a:r>
            <a:r>
              <a:rPr lang="ru-RU" sz="2200" b="1" i="1" dirty="0" smtClean="0">
                <a:latin typeface="Times New Roman" pitchFamily="18" charset="0"/>
              </a:rPr>
              <a:t>2017-2018 </a:t>
            </a:r>
            <a:r>
              <a:rPr lang="ru-RU" sz="2200" b="1" i="1" dirty="0" smtClean="0">
                <a:latin typeface="Times New Roman" pitchFamily="18" charset="0"/>
              </a:rPr>
              <a:t>г. -  в рамках организации мастер-классов;</a:t>
            </a:r>
          </a:p>
          <a:p>
            <a:pPr algn="just">
              <a:lnSpc>
                <a:spcPct val="90000"/>
              </a:lnSpc>
            </a:pPr>
            <a:endParaRPr lang="ru-RU" sz="2200" b="1" i="1" dirty="0" smtClean="0">
              <a:latin typeface="Times New Roman" pitchFamily="18" charset="0"/>
            </a:endParaRPr>
          </a:p>
          <a:p>
            <a:pPr algn="just">
              <a:lnSpc>
                <a:spcPct val="90000"/>
              </a:lnSpc>
              <a:buFont typeface="Symbol" pitchFamily="18" charset="2"/>
              <a:buChar char="°"/>
            </a:pPr>
            <a:r>
              <a:rPr lang="ru-RU" b="1" i="1" dirty="0" smtClean="0">
                <a:latin typeface="Times New Roman" pitchFamily="18" charset="0"/>
              </a:rPr>
              <a:t>Московский </a:t>
            </a:r>
            <a:r>
              <a:rPr lang="ru-RU" b="1" i="1" dirty="0">
                <a:latin typeface="Times New Roman" pitchFamily="18" charset="0"/>
              </a:rPr>
              <a:t>государственный юридический университет имени О. Е. </a:t>
            </a:r>
            <a:r>
              <a:rPr lang="ru-RU" b="1" i="1" dirty="0" err="1">
                <a:latin typeface="Times New Roman" pitchFamily="18" charset="0"/>
              </a:rPr>
              <a:t>Кутафина</a:t>
            </a:r>
            <a:r>
              <a:rPr lang="ru-RU" b="1" i="1" dirty="0">
                <a:latin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</a:rPr>
              <a:t>(г. Москва) </a:t>
            </a:r>
            <a:r>
              <a:rPr lang="ru-RU" sz="2200" b="1" i="1" dirty="0" smtClean="0">
                <a:latin typeface="Times New Roman" pitchFamily="18" charset="0"/>
              </a:rPr>
              <a:t>– осуществляется в рамках публикаций в </a:t>
            </a:r>
            <a:r>
              <a:rPr lang="ru-RU" sz="2200" b="1" i="1" dirty="0" err="1" smtClean="0">
                <a:latin typeface="Times New Roman" pitchFamily="18" charset="0"/>
              </a:rPr>
              <a:t>науч.журнале</a:t>
            </a:r>
            <a:r>
              <a:rPr lang="ru-RU" sz="2200" b="1" i="1" dirty="0">
                <a:latin typeface="Times New Roman" pitchFamily="18" charset="0"/>
              </a:rPr>
              <a:t> «</a:t>
            </a:r>
            <a:r>
              <a:rPr lang="ru-RU" sz="2200" b="1" i="1" dirty="0" err="1">
                <a:latin typeface="Times New Roman" pitchFamily="18" charset="0"/>
              </a:rPr>
              <a:t>Lex</a:t>
            </a:r>
            <a:r>
              <a:rPr lang="ru-RU" sz="2200" b="1" i="1" dirty="0">
                <a:latin typeface="Times New Roman" pitchFamily="18" charset="0"/>
              </a:rPr>
              <a:t> </a:t>
            </a:r>
            <a:r>
              <a:rPr lang="ru-RU" sz="2200" b="1" i="1" dirty="0" err="1">
                <a:latin typeface="Times New Roman" pitchFamily="18" charset="0"/>
              </a:rPr>
              <a:t>russica</a:t>
            </a:r>
            <a:r>
              <a:rPr lang="ru-RU" sz="2200" b="1" i="1" dirty="0">
                <a:latin typeface="Times New Roman" pitchFamily="18" charset="0"/>
              </a:rPr>
              <a:t> (Русский закон</a:t>
            </a:r>
            <a:r>
              <a:rPr lang="ru-RU" sz="2200" b="1" i="1" dirty="0" smtClean="0">
                <a:latin typeface="Times New Roman" pitchFamily="18" charset="0"/>
              </a:rPr>
              <a:t>)»,  учрежденном МГЮА</a:t>
            </a:r>
            <a:r>
              <a:rPr lang="ru-RU" b="1" i="1" dirty="0" smtClean="0">
                <a:latin typeface="Times New Roman" pitchFamily="18" charset="0"/>
              </a:rPr>
              <a:t>;</a:t>
            </a:r>
          </a:p>
          <a:p>
            <a:pPr algn="just">
              <a:lnSpc>
                <a:spcPct val="90000"/>
              </a:lnSpc>
              <a:buFont typeface="Symbol" pitchFamily="18" charset="2"/>
              <a:buChar char="°"/>
            </a:pPr>
            <a:endParaRPr lang="ru-RU" b="1" i="1" dirty="0" smtClean="0">
              <a:latin typeface="Times New Roman" pitchFamily="18" charset="0"/>
            </a:endParaRPr>
          </a:p>
          <a:p>
            <a:pPr algn="just">
              <a:lnSpc>
                <a:spcPct val="90000"/>
              </a:lnSpc>
              <a:buFont typeface="Symbol" pitchFamily="18" charset="2"/>
              <a:buChar char="°"/>
            </a:pPr>
            <a:r>
              <a:rPr lang="ru-RU" b="1" i="1" dirty="0" smtClean="0">
                <a:latin typeface="Times New Roman" pitchFamily="18" charset="0"/>
              </a:rPr>
              <a:t>Сибирский федеральный университет (г. Красноярск) – </a:t>
            </a:r>
            <a:r>
              <a:rPr lang="ru-RU" sz="2200" b="1" i="1" dirty="0" smtClean="0">
                <a:latin typeface="Times New Roman" pitchFamily="18" charset="0"/>
              </a:rPr>
              <a:t>осуществляется в 2018 в рамках методической работы (повышение квалификации), но подразумевает и научное сотрудничество;</a:t>
            </a:r>
            <a:endParaRPr lang="ru-RU" sz="2200" b="1" i="1" dirty="0" smtClean="0">
              <a:latin typeface="Times New Roman" pitchFamily="18" charset="0"/>
            </a:endParaRPr>
          </a:p>
          <a:p>
            <a:pPr algn="just">
              <a:lnSpc>
                <a:spcPct val="90000"/>
              </a:lnSpc>
              <a:buFont typeface="Symbol" pitchFamily="18" charset="2"/>
              <a:buChar char="°"/>
            </a:pPr>
            <a:endParaRPr lang="ru-RU" b="1" i="1" dirty="0" smtClean="0">
              <a:latin typeface="Times New Roman" pitchFamily="18" charset="0"/>
            </a:endParaRPr>
          </a:p>
          <a:p>
            <a:pPr algn="just">
              <a:lnSpc>
                <a:spcPct val="90000"/>
              </a:lnSpc>
              <a:buFont typeface="Symbol" pitchFamily="18" charset="2"/>
              <a:buChar char="°"/>
            </a:pPr>
            <a:r>
              <a:rPr lang="ru-RU" b="1" i="1" dirty="0" smtClean="0">
                <a:latin typeface="Times New Roman" pitchFamily="18" charset="0"/>
              </a:rPr>
              <a:t>Нотариальная палата РХ (г. Абакан) – </a:t>
            </a:r>
            <a:r>
              <a:rPr lang="ru-RU" sz="2300" b="1" i="1" dirty="0" smtClean="0">
                <a:latin typeface="Times New Roman" pitchFamily="18" charset="0"/>
              </a:rPr>
              <a:t>в 2014 г. – в рамках 2 </a:t>
            </a:r>
            <a:r>
              <a:rPr lang="ru-RU" sz="2300" b="1" i="1" dirty="0" err="1" smtClean="0">
                <a:latin typeface="Times New Roman" pitchFamily="18" charset="0"/>
              </a:rPr>
              <a:t>респ</a:t>
            </a:r>
            <a:r>
              <a:rPr lang="ru-RU" sz="2300" b="1" i="1" dirty="0" smtClean="0">
                <a:latin typeface="Times New Roman" pitchFamily="18" charset="0"/>
              </a:rPr>
              <a:t>. Конкурсов на лучшую научную работу среди студентов и преподавателей, в данный момент обговариваются иные формы научного сотрудничества, в том числе в формате ХД.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124744"/>
            <a:ext cx="7929618" cy="144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1151</Words>
  <Application>Microsoft Office PowerPoint</Application>
  <PresentationFormat>Экран (4:3)</PresentationFormat>
  <Paragraphs>121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Статус кафедры  Гражданского права и процесса</vt:lpstr>
      <vt:lpstr>Основные направления работы кафедры ГПиП</vt:lpstr>
      <vt:lpstr>Стратегические задачи кафедры:  обеспечение учебного процесса  в соответствии с требованиями ФГОС: </vt:lpstr>
      <vt:lpstr>Кадровый состав кафедры</vt:lpstr>
      <vt:lpstr>Обеспечение набора абитуриентов, повышение престижа юридического образования   </vt:lpstr>
      <vt:lpstr>Качество обучения</vt:lpstr>
      <vt:lpstr>    Расширение сферы образовательной деятельности  Планируемые ОПОП с участием каф. ГПиП в качестве обеспечивающей </vt:lpstr>
      <vt:lpstr>    Расширение научного взаимодействия с другими ВУЗами, органами и организациями  </vt:lpstr>
      <vt:lpstr>НИР студентов</vt:lpstr>
      <vt:lpstr>Издательская активность ППС</vt:lpstr>
      <vt:lpstr>  Повышение имиджа вуза через признание деятельности его работников Внешнее  признание. Благодарности</vt:lpstr>
      <vt:lpstr>Благодарим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развития кафедры Гражданского права и процесса</dc:title>
  <cp:lastModifiedBy>nikitashina_na</cp:lastModifiedBy>
  <cp:revision>96</cp:revision>
  <dcterms:modified xsi:type="dcterms:W3CDTF">2018-12-11T05:48:53Z</dcterms:modified>
</cp:coreProperties>
</file>