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6" r:id="rId4"/>
    <p:sldId id="277" r:id="rId5"/>
    <p:sldId id="262" r:id="rId6"/>
    <p:sldId id="270" r:id="rId7"/>
    <p:sldId id="273" r:id="rId8"/>
    <p:sldId id="265" r:id="rId9"/>
    <p:sldId id="263" r:id="rId10"/>
    <p:sldId id="271" r:id="rId11"/>
    <p:sldId id="266" r:id="rId12"/>
    <p:sldId id="274" r:id="rId13"/>
    <p:sldId id="275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5610E-BE22-461E-A13E-434C6CDD32C3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533CF-9826-4B1A-8369-B2B7408D0E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533CF-9826-4B1A-8369-B2B7408D0E1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533CF-9826-4B1A-8369-B2B7408D0E1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533CF-9826-4B1A-8369-B2B7408D0E1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533CF-9826-4B1A-8369-B2B7408D0E1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3062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changelsk" pitchFamily="2" charset="0"/>
              </a:rPr>
              <a:t>Программа развития кафедры Гражданско-правовых и уголовно-правовых дисциплин (</a:t>
            </a:r>
            <a:r>
              <a:rPr lang="ru-RU" dirty="0" err="1" smtClean="0">
                <a:latin typeface="Archangelsk" pitchFamily="2" charset="0"/>
              </a:rPr>
              <a:t>ГПиУПД</a:t>
            </a:r>
            <a:r>
              <a:rPr lang="ru-RU" dirty="0" smtClean="0">
                <a:latin typeface="Archangelsk" pitchFamily="2" charset="0"/>
              </a:rPr>
              <a:t>)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2026-2029</a:t>
            </a:r>
            <a:r>
              <a:rPr lang="ru-RU" dirty="0" smtClean="0">
                <a:latin typeface="Archangelsk" pitchFamily="2" charset="0"/>
              </a:rPr>
              <a:t> </a:t>
            </a:r>
            <a:r>
              <a:rPr lang="ru-RU" dirty="0" err="1" smtClean="0">
                <a:latin typeface="Archangelsk" pitchFamily="2" charset="0"/>
              </a:rPr>
              <a:t>уч</a:t>
            </a:r>
            <a:r>
              <a:rPr lang="ru-RU" dirty="0" smtClean="0">
                <a:latin typeface="Archangelsk" pitchFamily="2" charset="0"/>
              </a:rPr>
              <a:t>. г.</a:t>
            </a:r>
            <a:endParaRPr lang="ru-RU" dirty="0">
              <a:latin typeface="Archangelsk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57192"/>
            <a:ext cx="6656784" cy="1008112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Исполнитель: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Никиташина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Н.А.,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зав. кафедрой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123\Desktop\на сайт\iip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32656"/>
            <a:ext cx="2146414" cy="648072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38" y="260648"/>
            <a:ext cx="2203723" cy="6480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6696744" cy="8640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changelsk" pitchFamily="2" charset="0"/>
              </a:rPr>
              <a:t>  Статус </a:t>
            </a:r>
            <a:br>
              <a:rPr lang="ru-RU" b="1" dirty="0" smtClean="0">
                <a:latin typeface="Archangelsk" pitchFamily="2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кафедры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ГПиУПД</a:t>
            </a:r>
            <a:r>
              <a:rPr lang="ru-RU" sz="2700" b="1" dirty="0" smtClean="0">
                <a:latin typeface="Archangelsk" pitchFamily="2" charset="0"/>
              </a:rPr>
              <a:t>:</a:t>
            </a:r>
            <a:endParaRPr lang="ru-RU" sz="2700" b="1" dirty="0">
              <a:latin typeface="Archangel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66124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Статус кафедры -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выпускающая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направлениям: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5.1.3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Частно-правовые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цивилистические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науки (не было защит)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- 5.10.1 Теория и история культуры, искусства (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выпуск в 2025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.),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40.03.01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Юриспруденция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с профилем «Правовое обеспечение профессиональной деятельности в юридической деятельности»;</a:t>
            </a:r>
          </a:p>
          <a:p>
            <a:pPr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40.04.01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Юриспруденция,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профиль «Юрист в сфере частного права» (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набор в 2025 г.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обеспечивающая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направлению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40.04.01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Юриспруденция (профили: Государственная и муниципальная служба, Правотворчество и экспертная деятельность), а так же по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философским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дисциплинам.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Штатный состав кафедры -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чел. (из них молодежь - </a:t>
            </a:r>
            <a:r>
              <a:rPr lang="ru-RU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общее кол-во ППС по кафедре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человек, включая тех, кто работает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внеш.соместительству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гражданско-правовому договору.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5796136" y="260648"/>
            <a:ext cx="3024336" cy="1296144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Задача: подготовка специалистов, сохранность контингента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Сохранность контингента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СО-2026 г.):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819104"/>
              </p:ext>
            </p:extLst>
          </p:nvPr>
        </p:nvGraphicFramePr>
        <p:xfrm>
          <a:off x="457200" y="1988840"/>
          <a:ext cx="6203032" cy="402676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58416">
                  <a:extLst>
                    <a:ext uri="{9D8B030D-6E8A-4147-A177-3AD203B41FA5}">
                      <a16:colId xmlns:a16="http://schemas.microsoft.com/office/drawing/2014/main" val="3591021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06909383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7391066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96762545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15035129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66120639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941424513"/>
                    </a:ext>
                  </a:extLst>
                </a:gridCol>
              </a:tblGrid>
              <a:tr h="25167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Форма обучения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Срок обучения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 набора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Курс </a:t>
                      </a:r>
                      <a:r>
                        <a:rPr lang="ru-RU" sz="1200" dirty="0" smtClean="0">
                          <a:effectLst/>
                        </a:rPr>
                        <a:t>обучения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Контингент по состоянию на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Значение </a:t>
                      </a:r>
                      <a:r>
                        <a:rPr lang="ru-RU" sz="1200" dirty="0" smtClean="0">
                          <a:effectLst/>
                        </a:rPr>
                        <a:t>показателя на 2025,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1529902298"/>
                  </a:ext>
                </a:extLst>
              </a:tr>
              <a:tr h="503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01.09 года приема на 1 курс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31.12.2025 года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62634"/>
                  </a:ext>
                </a:extLst>
              </a:tr>
              <a:tr h="25167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ОФО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г.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66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80,3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570623106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90,4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761765969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83,1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090126979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97,1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735181888"/>
                  </a:ext>
                </a:extLst>
              </a:tr>
              <a:tr h="25167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ЗФО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 л.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954792543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98,3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975064663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г. </a:t>
                      </a:r>
                      <a:r>
                        <a:rPr lang="ru-RU" sz="1200" dirty="0" err="1">
                          <a:effectLst/>
                        </a:rPr>
                        <a:t>ускор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114,3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1667715553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82,1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1620966146"/>
                  </a:ext>
                </a:extLst>
              </a:tr>
              <a:tr h="251673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ОЗФО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г. 7 мес.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2021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112,5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601852883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92,1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028080346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81,5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533378997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88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1772532929"/>
                  </a:ext>
                </a:extLst>
              </a:tr>
              <a:tr h="251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2025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75276293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323847"/>
              </p:ext>
            </p:extLst>
          </p:nvPr>
        </p:nvGraphicFramePr>
        <p:xfrm>
          <a:off x="6660232" y="1988841"/>
          <a:ext cx="1008112" cy="4026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2006195"/>
                    </a:ext>
                  </a:extLst>
                </a:gridCol>
              </a:tblGrid>
              <a:tr h="509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 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на</a:t>
                      </a:r>
                      <a:r>
                        <a:rPr lang="ru-RU" sz="11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</a:rPr>
                        <a:t> 2024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845524253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</a:rPr>
                        <a:t>%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769498838"/>
                  </a:ext>
                </a:extLst>
              </a:tr>
              <a:tr h="29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110,5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808165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86,96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114688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24032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98,1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373683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95,8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604494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80,95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566290"/>
                  </a:ext>
                </a:extLst>
              </a:tr>
              <a:tr h="2800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86,1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568872"/>
                  </a:ext>
                </a:extLst>
              </a:tr>
              <a:tr h="2086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85,7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661797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88,9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603281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112,5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414755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97,4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779761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74,1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583096"/>
                  </a:ext>
                </a:extLst>
              </a:tr>
              <a:tr h="248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89571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229309"/>
              </p:ext>
            </p:extLst>
          </p:nvPr>
        </p:nvGraphicFramePr>
        <p:xfrm>
          <a:off x="7668344" y="1988838"/>
          <a:ext cx="1018456" cy="4026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3530508888"/>
                    </a:ext>
                  </a:extLst>
                </a:gridCol>
              </a:tblGrid>
              <a:tr h="479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Значение показателя </a:t>
                      </a:r>
                      <a:r>
                        <a:rPr lang="ru-RU" sz="1100" dirty="0" smtClean="0">
                          <a:effectLst/>
                        </a:rPr>
                        <a:t>на</a:t>
                      </a:r>
                      <a:r>
                        <a:rPr lang="ru-RU" sz="1100" baseline="0" dirty="0" smtClean="0">
                          <a:effectLst/>
                        </a:rPr>
                        <a:t> 2023</a:t>
                      </a:r>
                      <a:endParaRPr lang="ru-RU" sz="1100" dirty="0">
                        <a:effectLst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2604576419"/>
                  </a:ext>
                </a:extLst>
              </a:tr>
              <a:tr h="239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bg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</a:rPr>
                        <a:t>%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/>
                </a:tc>
                <a:extLst>
                  <a:ext uri="{0D108BD9-81ED-4DB2-BD59-A6C34878D82A}">
                    <a16:rowId xmlns:a16="http://schemas.microsoft.com/office/drawing/2014/main" val="3598526682"/>
                  </a:ext>
                </a:extLst>
              </a:tr>
              <a:tr h="319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94,2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349002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047187"/>
                  </a:ext>
                </a:extLst>
              </a:tr>
              <a:tr h="2512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94,7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063174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614727"/>
                  </a:ext>
                </a:extLst>
              </a:tr>
              <a:tr h="322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95,7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13682"/>
                  </a:ext>
                </a:extLst>
              </a:tr>
              <a:tr h="2218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117778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816858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78,6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619334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26794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96,3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622722"/>
                  </a:ext>
                </a:extLst>
              </a:tr>
              <a:tr h="2852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118,8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064789"/>
                  </a:ext>
                </a:extLst>
              </a:tr>
              <a:tr h="239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84,2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25567"/>
                  </a:ext>
                </a:extLst>
              </a:tr>
              <a:tr h="228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92,6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</a:endParaRPr>
                    </a:p>
                  </a:txBody>
                  <a:tcPr marL="15346" marR="15346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2182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00192" y="274638"/>
            <a:ext cx="2386608" cy="1354162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ВОСТРЕБОВАННОСТЬ ВЫПУСКНИКОВ</a:t>
            </a:r>
            <a:endParaRPr lang="ru-RU" sz="1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3960441"/>
            <a:ext cx="5976665" cy="27877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" y="0"/>
            <a:ext cx="6123258" cy="3960441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8" y="4941168"/>
            <a:ext cx="2160240" cy="136815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из 4 специалистов – наши студенты или выпускники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- 75 %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44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Archangelsk" pitchFamily="2" charset="0"/>
              </a:rPr>
              <a:t>Остепененность ППС</a:t>
            </a:r>
            <a:br>
              <a:rPr lang="ru-RU" sz="2800" b="1" dirty="0" smtClean="0">
                <a:latin typeface="Archangelsk" pitchFamily="2" charset="0"/>
              </a:rPr>
            </a:br>
            <a:r>
              <a:rPr lang="ru-RU" sz="2800" b="1" dirty="0" smtClean="0">
                <a:latin typeface="Archangelsk" pitchFamily="2" charset="0"/>
              </a:rPr>
              <a:t>и доля работодателей</a:t>
            </a:r>
            <a:endParaRPr lang="ru-RU" sz="2800" b="1" dirty="0">
              <a:latin typeface="Archangel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8964488" cy="501317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доктора наук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(1 - юридических и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философских);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кандидатов наук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4 штатных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канд.философ.наук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внешние совместители (1 чел. имеет статус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д-ра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философ.наук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представителей работодателя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(УФАС, МВД,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МЮиРБ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Усть-Абаканский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суд, Адвокатская палата РХ), из них 3 чел. – выпускники ХГУ и 4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штатных ППС по отношению к общему числу ППС по кафедре – 48 %.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% работодателей и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% - молодых специалистов от общего состава штатных ППС.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5364088" y="260648"/>
            <a:ext cx="3600400" cy="151216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Задача – увеличить кол-во остепененных и молодых ППС 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715200" cy="1844824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Защита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аспирантов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5.10.1 Теория и история культуры, искусства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выпуск – в 2025 г.): планируются 2 защиты КД в 2026-2027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уч.г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pPr algn="just">
              <a:buFontTx/>
              <a:buChar char="-"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5.1.3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Частно-правовые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цивилистические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 науки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выпуск – в 2026 г.);</a:t>
            </a:r>
          </a:p>
          <a:p>
            <a:pPr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40.06.01 (профиль) 12.00.03 – ГП, ПП, СП, МЧП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(последний выпуск – в 2024 г.): планируется 1 защита КД в 2027 г.</a:t>
            </a:r>
          </a:p>
          <a:p>
            <a:pPr algn="just">
              <a:buFontTx/>
              <a:buChar char="-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5.1.4. Уголовно-правовые науки (перспектива защиты 1 преподавателя кафедры)</a:t>
            </a:r>
          </a:p>
          <a:p>
            <a:pPr algn="just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3923928" y="332656"/>
            <a:ext cx="4968552" cy="1224136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Задача -  подготовка кадров ВШ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251520" y="3356992"/>
            <a:ext cx="432048" cy="1656184"/>
          </a:xfrm>
          <a:prstGeom prst="leftBrac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Публикационная активность ППС,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аффилированных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 ХГУ, и аспирантов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124744"/>
            <a:ext cx="8424936" cy="52565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484784"/>
            <a:ext cx="1080120" cy="46805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Всего </a:t>
            </a:r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165</a:t>
            </a:r>
            <a:endParaRPr lang="ru-RU" sz="2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07704" y="2348880"/>
            <a:ext cx="936104" cy="38164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РИНЦ</a:t>
            </a:r>
          </a:p>
          <a:p>
            <a:pPr algn="ctr"/>
            <a:r>
              <a:rPr lang="ru-RU" sz="2400" b="1" dirty="0" smtClean="0"/>
              <a:t>122</a:t>
            </a:r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59832" y="3789040"/>
            <a:ext cx="864096" cy="23762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ВАК</a:t>
            </a:r>
          </a:p>
          <a:p>
            <a:pPr algn="ctr"/>
            <a:r>
              <a:rPr lang="ru-RU" sz="2000" b="1" dirty="0" smtClean="0"/>
              <a:t>43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5373216"/>
            <a:ext cx="1440160" cy="792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</a:t>
            </a:r>
            <a:r>
              <a:rPr lang="ru-RU" sz="2000" b="1" dirty="0" smtClean="0"/>
              <a:t> </a:t>
            </a:r>
            <a:r>
              <a:rPr lang="en-US" sz="2000" b="1" dirty="0" smtClean="0"/>
              <a:t>of</a:t>
            </a:r>
            <a:r>
              <a:rPr lang="ru-RU" sz="2000" b="1" dirty="0" smtClean="0"/>
              <a:t> </a:t>
            </a:r>
            <a:r>
              <a:rPr lang="en-US" sz="2000" b="1" dirty="0" smtClean="0"/>
              <a:t>S</a:t>
            </a:r>
            <a:r>
              <a:rPr lang="ru-RU" sz="2000" b="1" dirty="0" smtClean="0"/>
              <a:t>;  </a:t>
            </a:r>
            <a:r>
              <a:rPr lang="en-US" sz="2000" b="1" dirty="0" smtClean="0"/>
              <a:t>Sc</a:t>
            </a:r>
            <a:r>
              <a:rPr lang="ru-RU" sz="2000" b="1" dirty="0" smtClean="0"/>
              <a:t>.</a:t>
            </a:r>
          </a:p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524328" y="4941168"/>
            <a:ext cx="1080120" cy="122413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Уч.пос</a:t>
            </a:r>
            <a:r>
              <a:rPr lang="ru-RU" sz="2000" b="1" dirty="0" smtClean="0"/>
              <a:t>.</a:t>
            </a:r>
          </a:p>
          <a:p>
            <a:pPr algn="ctr"/>
            <a:r>
              <a:rPr lang="ru-RU" sz="2000" b="1" dirty="0" smtClean="0"/>
              <a:t>7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68144" y="4797152"/>
            <a:ext cx="1296144" cy="13681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Монографии</a:t>
            </a:r>
          </a:p>
          <a:p>
            <a:pPr algn="ctr"/>
            <a:r>
              <a:rPr lang="ru-RU" sz="2000" b="1" dirty="0" smtClean="0"/>
              <a:t>8</a:t>
            </a:r>
            <a:endParaRPr lang="ru-RU" sz="2000" b="1" dirty="0"/>
          </a:p>
        </p:txBody>
      </p:sp>
      <p:sp>
        <p:nvSpPr>
          <p:cNvPr id="17" name="Овал 16"/>
          <p:cNvSpPr/>
          <p:nvPr/>
        </p:nvSpPr>
        <p:spPr>
          <a:xfrm>
            <a:off x="2987824" y="1412776"/>
            <a:ext cx="2016224" cy="9361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2023-н. 2026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436096" y="1844824"/>
            <a:ext cx="3168352" cy="1800200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Black" pitchFamily="34" charset="0"/>
                <a:cs typeface="Times New Roman" panose="02020603050405020304" pitchFamily="18" charset="0"/>
              </a:rPr>
              <a:t>з</a:t>
            </a:r>
            <a:r>
              <a:rPr lang="ru-RU" sz="2000" b="1" dirty="0" smtClean="0">
                <a:latin typeface="Arial Black" pitchFamily="34" charset="0"/>
                <a:cs typeface="Times New Roman" panose="02020603050405020304" pitchFamily="18" charset="0"/>
              </a:rPr>
              <a:t>адача: усилить </a:t>
            </a:r>
            <a:r>
              <a:rPr lang="ru-RU" sz="2000" b="1" dirty="0" err="1" smtClean="0">
                <a:latin typeface="Arial Black" pitchFamily="34" charset="0"/>
                <a:cs typeface="Times New Roman" panose="02020603050405020304" pitchFamily="18" charset="0"/>
              </a:rPr>
              <a:t>публ.активность</a:t>
            </a:r>
            <a:r>
              <a:rPr lang="ru-RU" sz="2000" b="1" dirty="0" smtClean="0">
                <a:latin typeface="Arial Black" pitchFamily="34" charset="0"/>
                <a:cs typeface="Times New Roman" panose="02020603050405020304" pitchFamily="18" charset="0"/>
              </a:rPr>
              <a:t> в в/</a:t>
            </a:r>
            <a:r>
              <a:rPr lang="ru-RU" sz="2000" b="1" dirty="0" err="1" smtClean="0">
                <a:latin typeface="Arial Black" pitchFamily="34" charset="0"/>
                <a:cs typeface="Times New Roman" panose="02020603050405020304" pitchFamily="18" charset="0"/>
              </a:rPr>
              <a:t>рейтинг.журналах</a:t>
            </a:r>
            <a:endParaRPr lang="ru-RU" sz="2000" b="1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4320480" cy="576064"/>
          </a:xfrm>
        </p:spPr>
        <p:txBody>
          <a:bodyPr>
            <a:normAutofit fontScale="90000"/>
          </a:bodyPr>
          <a:lstStyle/>
          <a:p>
            <a:r>
              <a:rPr lang="ru-RU" sz="3200" b="1" u="sng" dirty="0" smtClean="0">
                <a:latin typeface="Archangelsk" pitchFamily="2" charset="0"/>
              </a:rPr>
              <a:t>Подготовка </a:t>
            </a:r>
            <a:br>
              <a:rPr lang="ru-RU" sz="3200" b="1" u="sng" dirty="0" smtClean="0">
                <a:latin typeface="Archangelsk" pitchFamily="2" charset="0"/>
              </a:rPr>
            </a:br>
            <a:r>
              <a:rPr lang="ru-RU" sz="3200" b="1" u="sng" dirty="0" smtClean="0">
                <a:latin typeface="Archangelsk" pitchFamily="2" charset="0"/>
              </a:rPr>
              <a:t>печатных изданий</a:t>
            </a:r>
            <a:r>
              <a:rPr lang="ru-RU" sz="3200" b="1" dirty="0" smtClean="0">
                <a:latin typeface="Archangelsk" pitchFamily="2" charset="0"/>
              </a:rPr>
              <a:t>:</a:t>
            </a:r>
            <a:endParaRPr lang="ru-RU" sz="3200" b="1" dirty="0">
              <a:latin typeface="Archangel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805264"/>
          </a:xfrm>
        </p:spPr>
        <p:txBody>
          <a:bodyPr numCol="2"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Стабильно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учебно-практических издания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учебном году.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Монографии (вне ХГУ)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2024 –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(1 – колл.); 2025 -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(колл.), 2026  - 0.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Редактирование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сборников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науч.-практ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конференций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стабильно по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сб.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году.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309320"/>
            <a:ext cx="770485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  <a:latin typeface="Archangelsk" pitchFamily="2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462034" y="105489"/>
            <a:ext cx="2199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1988840"/>
            <a:ext cx="3600400" cy="11521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+  В/лекции для Абаканского СУВУ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(2025 г.)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4644008" y="188640"/>
            <a:ext cx="4176464" cy="1584176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Задача: не снижать темпов и качества издательской деятельности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967536" y="3573016"/>
            <a:ext cx="4176464" cy="158417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ПЛАНЫ: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официально интегрировать труды авторов в цифровую среду и повысить показатели публикационной активности 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6021288"/>
            <a:ext cx="8568952" cy="6480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заключение договора между вузом и издательством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об издании и размещении работ ППС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 rot="19157949">
            <a:off x="6463131" y="5351457"/>
            <a:ext cx="554713" cy="484632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ru-RU" sz="3100" b="1" dirty="0" smtClean="0">
                <a:latin typeface="Archangelsk" pitchFamily="2" charset="0"/>
              </a:rPr>
              <a:t>Участие в грантах и конкурсах:</a:t>
            </a:r>
            <a:endParaRPr lang="ru-RU" sz="3100" b="1" dirty="0">
              <a:latin typeface="Archangelsk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Студенты: 2025-2026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уч.гг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заявок, в 2026 г.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1-ой прошли во 2 этап (лауреаты);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ППС: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Чистанов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М.Н.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асп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Корж В.Г. (за 2025 г.) – исполнители по гранту кафедры истории;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Чистанов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М.Н., Никитин А.Н. – грант 2022 г. продлен на 2023 г. (исполнители по гр. ИГИСАТ).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2023-2025 гг. заявки подавались Аксютиным Ю.М. (не прошли).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869160"/>
            <a:ext cx="864096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Archangelsk" pitchFamily="2" charset="0"/>
              </a:rPr>
              <a:t>Подготовка отзывов на авторефераты диссертаций </a:t>
            </a:r>
          </a:p>
          <a:p>
            <a:endParaRPr lang="ru-RU" sz="2800" b="1" dirty="0">
              <a:solidFill>
                <a:schemeClr val="tx1"/>
              </a:solidFill>
              <a:latin typeface="Archangelsk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301208"/>
            <a:ext cx="842493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– 2 (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 2024 – 1 (дюн); 2025 – 1 (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кюн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 2026 – 0.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274638"/>
            <a:ext cx="7992888" cy="99412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Проектная деятельность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2776"/>
            <a:ext cx="5040560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2024 г. – в 3-х направлениях: </a:t>
            </a:r>
          </a:p>
          <a:p>
            <a:pPr marL="457200" indent="-457200"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социальное проектирование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ВКР как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тема НИР кафедры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429000"/>
            <a:ext cx="8352928" cy="10801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2025-2026 гг.: совместно с Управлением Минюста России по РХ был реализован проект «По следам права» в МБОУ СОШ г. Абакана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797152"/>
            <a:ext cx="8352928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2025-2026 гг.: подготовлен и защищен первый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стартап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(2 ВКР)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805264"/>
            <a:ext cx="8352928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Опубликовано 6 статей по данной тематике, готовится практикум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83568" y="2060848"/>
            <a:ext cx="288032" cy="28803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83568" y="2420888"/>
            <a:ext cx="288032" cy="28803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83568" y="2780928"/>
            <a:ext cx="288032" cy="28803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28184" y="1556792"/>
            <a:ext cx="2520280" cy="14401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Задача: продолжить направления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1 и 3</a:t>
            </a:r>
            <a:endParaRPr lang="ru-RU" dirty="0">
              <a:latin typeface="Arial Black" pitchFamily="34" charset="0"/>
            </a:endParaRPr>
          </a:p>
        </p:txBody>
      </p:sp>
      <p:cxnSp>
        <p:nvCxnSpPr>
          <p:cNvPr id="13" name="Прямая со стрелкой 12"/>
          <p:cNvCxnSpPr>
            <a:stCxn id="11" idx="1"/>
          </p:cNvCxnSpPr>
          <p:nvPr/>
        </p:nvCxnSpPr>
        <p:spPr>
          <a:xfrm flipH="1" flipV="1">
            <a:off x="5004048" y="2204864"/>
            <a:ext cx="1224136" cy="7200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4860032" y="2420888"/>
            <a:ext cx="1368152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24936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Archangelsk" pitchFamily="2" charset="0"/>
              </a:rPr>
              <a:t>Повышение квалификации</a:t>
            </a:r>
            <a:br>
              <a:rPr lang="ru-RU" b="1" dirty="0" smtClean="0">
                <a:latin typeface="Archangelsk" pitchFamily="2" charset="0"/>
              </a:rPr>
            </a:b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489654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ПК в ХГУ происходило по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направлениям: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ЭИОС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от базового уровня к продвинутым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Основы профилактики коррупции;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Основы инклюзивного образования в ВУЗе;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ИКТ(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разные программы и модули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повысили свою квалификацию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ХГУ,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дополнительно вне ХГУ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5373216"/>
            <a:ext cx="8784976" cy="12961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Часть ППС повышают квалификацию через  Координационный центр по вопросам формирования у молодежи активной гражданской позиции, предупреждения межнациональных и межконфессиональных конфликтов, противодействия идеологии терроризма и профилактики экстремизма ХГУ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86409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Набор абитуриентов и повышение престижа юридического образования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400600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1) часть ППС ведут занятия 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курсов или руководят ВКР студентов направления 40.02.01 Юриспруденция КПОИП ХГУ, в Центре одаренных детей «Альтаир»;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Крим.лаборатория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ежемесячно проводит мастер-классы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профориентационные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мероприятия с учащимися разных школ и колледжей, участвует в Днях открытых дверей;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3) 2024 - 2026 гг. кафедра наряду 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Юрклиникой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организует межрегиональную интернет-олимпиаду для школьников и студентов СПО, в 2023 г. – секцию «КЧ» для МБОУ СОШ;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4) преподаватели кафедры - модераторы страницы ИИП в ВК размещают информацию о выдающихся и успешных выпускниках ИИП (часть материалов затем отбираются пресс-службой ХГУ для публикации на официальной странице ХГУ);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5) несколько сотрудников кафедры принимают участие в приемной кампании и работе приемной комиссии;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6) в проведении ГИА по образовательным программам СОО по обществознанию, члены жюри (экспертной комиссии) регионального этапа всероссийской олимпиады школьников в Республике Хакасия по обществознанию.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 со стрелкой вверх 3"/>
          <p:cNvSpPr/>
          <p:nvPr/>
        </p:nvSpPr>
        <p:spPr>
          <a:xfrm>
            <a:off x="4716016" y="5733256"/>
            <a:ext cx="4176464" cy="936104"/>
          </a:xfrm>
          <a:prstGeom prst="up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Задача: продолжить и расширить формы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профорентационной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работы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Приглашенные эксперты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478539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ППС кафедры ежегодно участвуют в работе конкурсных, квалификационных и аттестационных комиссий, комиссий по соблюдению требований к служебному поведению в Управлении Министерства юстиции России по РХ,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Росреестре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РХ, МВД РХ, УСД РХ, Министерстве юстиции и региональной безопасности РХ, Избиркоме РХ, Нотариальной палате РХ, УФАС, Арбитражном суде РХ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172819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23\Desktop\на сайт\iip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5301208"/>
            <a:ext cx="2376264" cy="792088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04664"/>
            <a:ext cx="2275731" cy="7543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36561</TotalTime>
  <Words>1197</Words>
  <Application>Microsoft Office PowerPoint</Application>
  <PresentationFormat>Экран (4:3)</PresentationFormat>
  <Paragraphs>215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 Unicode MS</vt:lpstr>
      <vt:lpstr>Archangelsk</vt:lpstr>
      <vt:lpstr>Arial</vt:lpstr>
      <vt:lpstr>Arial Black</vt:lpstr>
      <vt:lpstr>Calibri</vt:lpstr>
      <vt:lpstr>Times New Roman</vt:lpstr>
      <vt:lpstr>Тема Office</vt:lpstr>
      <vt:lpstr>Программа развития кафедры Гражданско-правовых и уголовно-правовых дисциплин (ГПиУПД) на 2026-2029 уч. г.</vt:lpstr>
      <vt:lpstr>  Статус  кафедры ГПиУПД:</vt:lpstr>
      <vt:lpstr>Сохранность контингента (бакалавриат, СО-2026 г.):</vt:lpstr>
      <vt:lpstr>ВОСТРЕБОВАННОСТЬ ВЫПУСКНИКОВ</vt:lpstr>
      <vt:lpstr>Остепененность ППС и доля работодателей</vt:lpstr>
      <vt:lpstr>Защита  аспирантов</vt:lpstr>
      <vt:lpstr>Публикационная активность ППС, аффилированных с ХГУ, и аспирантов</vt:lpstr>
      <vt:lpstr>Подготовка  печатных изданий:</vt:lpstr>
      <vt:lpstr>Участие в грантах и конкурсах:</vt:lpstr>
      <vt:lpstr>Проектная деятельность</vt:lpstr>
      <vt:lpstr>Повышение квалификации </vt:lpstr>
      <vt:lpstr>Набор абитуриентов и повышение престижа юридического образования </vt:lpstr>
      <vt:lpstr>Приглашенные эксперты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работе кафедры ГПиУПД за 2021-2022 уч.г.</dc:title>
  <dc:creator>123</dc:creator>
  <cp:lastModifiedBy>Наталья А. Никиташина</cp:lastModifiedBy>
  <cp:revision>189</cp:revision>
  <dcterms:created xsi:type="dcterms:W3CDTF">2022-06-26T13:51:33Z</dcterms:created>
  <dcterms:modified xsi:type="dcterms:W3CDTF">2026-09-29T05:06:12Z</dcterms:modified>
</cp:coreProperties>
</file>